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Source Code Pro"/>
      <p:regular r:id="rId59"/>
      <p:bold r:id="rId60"/>
      <p:italic r:id="rId61"/>
      <p:boldItalic r:id="rId62"/>
    </p:embeddedFont>
    <p:embeddedFont>
      <p:font typeface="Fira Sans Extra Condensed Medium"/>
      <p:regular r:id="rId63"/>
      <p:bold r:id="rId64"/>
      <p:italic r:id="rId65"/>
      <p:boldItalic r:id="rId66"/>
    </p:embeddedFont>
    <p:embeddedFont>
      <p:font typeface="Oswald"/>
      <p:regular r:id="rId67"/>
      <p:bold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69" roundtripDataSignature="AMtx7mh5FzYok00evVSPTSo9BUJs0gGr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84D1E64-F321-414F-9357-1B7716365C2D}">
  <a:tblStyle styleId="{E84D1E64-F321-414F-9357-1B7716365C2D}" styleName="Table_0">
    <a:wholeTbl>
      <a:tcTxStyle b="off" i="off">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SourceCodePro-boldItalic.fntdata"/><Relationship Id="rId61" Type="http://schemas.openxmlformats.org/officeDocument/2006/relationships/font" Target="fonts/SourceCodePro-italic.fntdata"/><Relationship Id="rId20" Type="http://schemas.openxmlformats.org/officeDocument/2006/relationships/slide" Target="slides/slide14.xml"/><Relationship Id="rId64" Type="http://schemas.openxmlformats.org/officeDocument/2006/relationships/font" Target="fonts/FiraSansExtraCondensedMedium-bold.fntdata"/><Relationship Id="rId63" Type="http://schemas.openxmlformats.org/officeDocument/2006/relationships/font" Target="fonts/FiraSansExtraCondensedMedium-regular.fntdata"/><Relationship Id="rId22" Type="http://schemas.openxmlformats.org/officeDocument/2006/relationships/slide" Target="slides/slide16.xml"/><Relationship Id="rId66" Type="http://schemas.openxmlformats.org/officeDocument/2006/relationships/font" Target="fonts/FiraSansExtraCondensedMedium-boldItalic.fntdata"/><Relationship Id="rId21" Type="http://schemas.openxmlformats.org/officeDocument/2006/relationships/slide" Target="slides/slide15.xml"/><Relationship Id="rId65" Type="http://schemas.openxmlformats.org/officeDocument/2006/relationships/font" Target="fonts/FiraSansExtraCondensedMedium-italic.fntdata"/><Relationship Id="rId24" Type="http://schemas.openxmlformats.org/officeDocument/2006/relationships/slide" Target="slides/slide18.xml"/><Relationship Id="rId68" Type="http://schemas.openxmlformats.org/officeDocument/2006/relationships/font" Target="fonts/Oswald-bold.fntdata"/><Relationship Id="rId23" Type="http://schemas.openxmlformats.org/officeDocument/2006/relationships/slide" Target="slides/slide17.xml"/><Relationship Id="rId67" Type="http://schemas.openxmlformats.org/officeDocument/2006/relationships/font" Target="fonts/Oswald-regular.fntdata"/><Relationship Id="rId60" Type="http://schemas.openxmlformats.org/officeDocument/2006/relationships/font" Target="fonts/SourceCodePro-bold.fntdata"/><Relationship Id="rId26" Type="http://schemas.openxmlformats.org/officeDocument/2006/relationships/slide" Target="slides/slide20.xml"/><Relationship Id="rId25" Type="http://schemas.openxmlformats.org/officeDocument/2006/relationships/slide" Target="slides/slide19.xml"/><Relationship Id="rId69"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SourceCodePr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 name="Google Shape;6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2" name="Google Shape;132;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6" name="Google Shape;176;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 name="Google Shape;184;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 name="Google Shape;194;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 name="Google Shape;66;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4" name="Google Shape;224;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0" name="Google Shape;24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6" name="Google Shape;24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are essentially solving a classification problem on a set of time series data and recurrent neural network is the most prevalently used deep learning model for this type of problem. </a:t>
            </a:r>
            <a:endParaRPr/>
          </a:p>
          <a:p>
            <a:pPr indent="0" lvl="0" marL="0" rtl="0" algn="l">
              <a:lnSpc>
                <a:spcPct val="100000"/>
              </a:lnSpc>
              <a:spcBef>
                <a:spcPts val="0"/>
              </a:spcBef>
              <a:spcAft>
                <a:spcPts val="0"/>
              </a:spcAft>
              <a:buSzPts val="1400"/>
              <a:buNone/>
            </a:pPr>
            <a:r>
              <a:rPr lang="en"/>
              <a:t>Simple RNN uses simple internal states to process different lengths of input sequences, there are two modified versions of RNN, called…, they are similar in performance and both addresses the problem of vanishing gradient which a simple RNN faces. </a:t>
            </a:r>
            <a:endParaRPr/>
          </a:p>
          <a:p>
            <a:pPr indent="0" lvl="0" marL="0" rtl="0" algn="l">
              <a:lnSpc>
                <a:spcPct val="100000"/>
              </a:lnSpc>
              <a:spcBef>
                <a:spcPts val="0"/>
              </a:spcBef>
              <a:spcAft>
                <a:spcPts val="0"/>
              </a:spcAft>
              <a:buSzPts val="1400"/>
              <a:buNone/>
            </a:pPr>
            <a:r>
              <a:rPr lang="en"/>
              <a:t>We chose GRU as the model for trial in early stages because it trains faster than LSTM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6" name="Google Shape;25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Now we prepare the data for model training. Using pre-trained mediapipe model, we can extract the hand features in each frame of the video and store in as a 4D array.</a:t>
            </a:r>
            <a:endParaRPr/>
          </a:p>
          <a:p>
            <a:pPr indent="0" lvl="0" marL="0" rtl="0" algn="l">
              <a:lnSpc>
                <a:spcPct val="100000"/>
              </a:lnSpc>
              <a:spcBef>
                <a:spcPts val="0"/>
              </a:spcBef>
              <a:spcAft>
                <a:spcPts val="0"/>
              </a:spcAft>
              <a:buSzPts val="1400"/>
              <a:buNone/>
            </a:pPr>
            <a:r>
              <a:rPr lang="en"/>
              <a:t>We then randomly partition the dataset into train, development and test set.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6" name="Google Shape;266;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Next we replace the NaN values in the 4D array with zeros, but cause NaN means not a number and cannot be used by the model in prediction calculation. After this step of data cleaning, we obtained a prediction accuracy of 3%, which was far from satisfactory. How do we improve from here?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decided to go back to the dataset, and remove less-represented words. Some words only have 1 corresponding video for the model to learn, while some others have more than 20-30 videos</a:t>
            </a:r>
            <a:endParaRPr/>
          </a:p>
          <a:p>
            <a:pPr indent="0" lvl="0" marL="0" rtl="0" algn="l">
              <a:lnSpc>
                <a:spcPct val="100000"/>
              </a:lnSpc>
              <a:spcBef>
                <a:spcPts val="0"/>
              </a:spcBef>
              <a:spcAft>
                <a:spcPts val="0"/>
              </a:spcAft>
              <a:buSzPts val="1400"/>
              <a:buNone/>
            </a:pPr>
            <a:r>
              <a:rPr lang="en"/>
              <a:t>The model is unable to learn much about less-represented words and hence cannot predict them accurately.</a:t>
            </a:r>
            <a:endParaRPr/>
          </a:p>
          <a:p>
            <a:pPr indent="0" lvl="0" marL="0" rtl="0" algn="l">
              <a:lnSpc>
                <a:spcPct val="100000"/>
              </a:lnSpc>
              <a:spcBef>
                <a:spcPts val="0"/>
              </a:spcBef>
              <a:spcAft>
                <a:spcPts val="0"/>
              </a:spcAft>
              <a:buSzPts val="1400"/>
              <a:buNone/>
            </a:pPr>
            <a:r>
              <a:rPr lang="en"/>
              <a:t>1970 words -- 111 words, each with at least 16 corresponding videos</a:t>
            </a:r>
            <a:endParaRPr/>
          </a:p>
          <a:p>
            <a:pPr indent="0" lvl="0" marL="0" rtl="0" algn="l">
              <a:lnSpc>
                <a:spcPct val="100000"/>
              </a:lnSpc>
              <a:spcBef>
                <a:spcPts val="0"/>
              </a:spcBef>
              <a:spcAft>
                <a:spcPts val="0"/>
              </a:spcAft>
              <a:buSzPts val="1400"/>
              <a:buNone/>
            </a:pPr>
            <a:r>
              <a:rPr lang="en"/>
              <a:t>Random select 16 frames non-0, to reduce frame repetition and accelerate training speed</a:t>
            </a:r>
            <a:endParaRPr/>
          </a:p>
          <a:p>
            <a:pPr indent="0" lvl="0" marL="0" rtl="0" algn="l">
              <a:lnSpc>
                <a:spcPct val="100000"/>
              </a:lnSpc>
              <a:spcBef>
                <a:spcPts val="0"/>
              </a:spcBef>
              <a:spcAft>
                <a:spcPts val="0"/>
              </a:spcAft>
              <a:buSzPts val="1400"/>
              <a:buNone/>
            </a:pPr>
            <a:r>
              <a:rPr lang="en"/>
              <a:t>Store the data [16, 2 ,21, 3]</a:t>
            </a:r>
            <a:endParaRPr/>
          </a:p>
          <a:p>
            <a:pPr indent="0" lvl="0" marL="0" rtl="0" algn="l">
              <a:lnSpc>
                <a:spcPct val="100000"/>
              </a:lnSpc>
              <a:spcBef>
                <a:spcPts val="0"/>
              </a:spcBef>
              <a:spcAft>
                <a:spcPts val="0"/>
              </a:spcAft>
              <a:buSzPts val="1400"/>
              <a:buNone/>
            </a:pPr>
            <a:r>
              <a:rPr lang="en"/>
              <a:t>Accuracy:</a:t>
            </a:r>
            <a:endParaRPr/>
          </a:p>
          <a:p>
            <a:pPr indent="0" lvl="0" marL="0" rtl="0" algn="l">
              <a:lnSpc>
                <a:spcPct val="100000"/>
              </a:lnSpc>
              <a:spcBef>
                <a:spcPts val="0"/>
              </a:spcBef>
              <a:spcAft>
                <a:spcPts val="0"/>
              </a:spcAft>
              <a:buSzPts val="1400"/>
              <a:buNone/>
            </a:pPr>
            <a:r>
              <a:rPr lang="en"/>
              <a:t>Can we do better?</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 name="Google Shape;29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Problem: fix set of 16 frames, some frames are not utillized to train</a:t>
            </a:r>
            <a:endParaRPr/>
          </a:p>
          <a:p>
            <a:pPr indent="0" lvl="0" marL="0" rtl="0" algn="l">
              <a:lnSpc>
                <a:spcPct val="100000"/>
              </a:lnSpc>
              <a:spcBef>
                <a:spcPts val="0"/>
              </a:spcBef>
              <a:spcAft>
                <a:spcPts val="0"/>
              </a:spcAft>
              <a:buSzPts val="1400"/>
              <a:buNone/>
            </a:pPr>
            <a:r>
              <a:rPr lang="en"/>
              <a:t>Solution: random selection at beginning of each epoch, diff set of frames used</a:t>
            </a:r>
            <a:endParaRPr/>
          </a:p>
          <a:p>
            <a:pPr indent="0" lvl="0" marL="0" rtl="0" algn="l">
              <a:lnSpc>
                <a:spcPct val="100000"/>
              </a:lnSpc>
              <a:spcBef>
                <a:spcPts val="0"/>
              </a:spcBef>
              <a:spcAft>
                <a:spcPts val="0"/>
              </a:spcAft>
              <a:buSzPts val="1400"/>
              <a:buNone/>
            </a:pPr>
            <a:r>
              <a:rPr lang="en"/>
              <a:t>Accuracy:</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Here are the hyperparameters involved in our model. </a:t>
            </a:r>
            <a:endParaRPr/>
          </a:p>
          <a:p>
            <a:pPr indent="0" lvl="0" marL="0" rtl="0" algn="l">
              <a:lnSpc>
                <a:spcPct val="100000"/>
              </a:lnSpc>
              <a:spcBef>
                <a:spcPts val="0"/>
              </a:spcBef>
              <a:spcAft>
                <a:spcPts val="0"/>
              </a:spcAft>
              <a:buSzPts val="1400"/>
              <a:buNone/>
            </a:pPr>
            <a:r>
              <a:rPr lang="en"/>
              <a:t>/*</a:t>
            </a:r>
            <a:endParaRPr/>
          </a:p>
          <a:p>
            <a:pPr indent="0" lvl="0" marL="0" rtl="0" algn="l">
              <a:lnSpc>
                <a:spcPct val="100000"/>
              </a:lnSpc>
              <a:spcBef>
                <a:spcPts val="0"/>
              </a:spcBef>
              <a:spcAft>
                <a:spcPts val="0"/>
              </a:spcAft>
              <a:buSzPts val="1400"/>
              <a:buNone/>
            </a:pPr>
            <a:r>
              <a:rPr lang="en"/>
              <a:t>The first hyperparameter controls the amount of information fed into the neural network. Because sequence length determines the number of frames selected for each model.</a:t>
            </a:r>
            <a:endParaRPr/>
          </a:p>
          <a:p>
            <a:pPr indent="0" lvl="0" marL="0" rtl="0" algn="l">
              <a:lnSpc>
                <a:spcPct val="100000"/>
              </a:lnSpc>
              <a:spcBef>
                <a:spcPts val="0"/>
              </a:spcBef>
              <a:spcAft>
                <a:spcPts val="0"/>
              </a:spcAft>
              <a:buSzPts val="1400"/>
              <a:buNone/>
            </a:pPr>
            <a:r>
              <a:rPr lang="en"/>
              <a:t>The next three hyperparameters, …, adjusts the complexity of the neural network</a:t>
            </a:r>
            <a:endParaRPr/>
          </a:p>
          <a:p>
            <a:pPr indent="0" lvl="0" marL="0" rtl="0" algn="l">
              <a:lnSpc>
                <a:spcPct val="100000"/>
              </a:lnSpc>
              <a:spcBef>
                <a:spcPts val="0"/>
              </a:spcBef>
              <a:spcAft>
                <a:spcPts val="0"/>
              </a:spcAft>
              <a:buSzPts val="1400"/>
              <a:buNone/>
            </a:pPr>
            <a:r>
              <a:rPr lang="en"/>
              <a:t>Batch_size and learning_rate regulates learning process</a:t>
            </a:r>
            <a:endParaRPr/>
          </a:p>
          <a:p>
            <a:pPr indent="0" lvl="0" marL="0" rtl="0" algn="l">
              <a:lnSpc>
                <a:spcPct val="100000"/>
              </a:lnSpc>
              <a:spcBef>
                <a:spcPts val="0"/>
              </a:spcBef>
              <a:spcAft>
                <a:spcPts val="0"/>
              </a:spcAft>
              <a:buSzPts val="1400"/>
              <a:buNone/>
            </a:pPr>
            <a:r>
              <a:rPr lang="en"/>
              <a:t>*/</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2" name="Google Shape;322;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If seq_len is too small, there would not be enough information for the model to learn.</a:t>
            </a:r>
            <a:endParaRPr/>
          </a:p>
          <a:p>
            <a:pPr indent="0" lvl="0" marL="0" rtl="0" algn="l">
              <a:lnSpc>
                <a:spcPct val="100000"/>
              </a:lnSpc>
              <a:spcBef>
                <a:spcPts val="0"/>
              </a:spcBef>
              <a:spcAft>
                <a:spcPts val="0"/>
              </a:spcAft>
              <a:buSzPts val="1400"/>
              <a:buNone/>
            </a:pPr>
            <a:r>
              <a:rPr lang="en"/>
              <a:t>if the sequence is too long, </a:t>
            </a:r>
            <a:r>
              <a:rPr lang="en" strike="sngStrike"/>
              <a:t>there may be too many similar frames, and</a:t>
            </a:r>
            <a:r>
              <a:rPr lang="en"/>
              <a:t> the model may forget the information earlier in the sequence.</a:t>
            </a:r>
            <a:endParaRPr/>
          </a:p>
          <a:p>
            <a:pPr indent="0" lvl="0" marL="0" rtl="0" algn="l">
              <a:lnSpc>
                <a:spcPct val="100000"/>
              </a:lnSpc>
              <a:spcBef>
                <a:spcPts val="0"/>
              </a:spcBef>
              <a:spcAft>
                <a:spcPts val="0"/>
              </a:spcAft>
              <a:buSzPts val="1400"/>
              <a:buNone/>
            </a:pPr>
            <a:r>
              <a:rPr lang="en"/>
              <a:t>In the graph, the x-axis is the number of epochs, the y-axis is accuracy.</a:t>
            </a:r>
            <a:endParaRPr/>
          </a:p>
          <a:p>
            <a:pPr indent="0" lvl="0" marL="0" rtl="0" algn="l">
              <a:lnSpc>
                <a:spcPct val="100000"/>
              </a:lnSpc>
              <a:spcBef>
                <a:spcPts val="0"/>
              </a:spcBef>
              <a:spcAft>
                <a:spcPts val="0"/>
              </a:spcAft>
              <a:buSzPts val="1400"/>
              <a:buNone/>
            </a:pPr>
            <a:r>
              <a:rPr lang="en"/>
              <a:t>According to the above comparison, 8 frames per video, the green line, gave the best performance, thus it was chosen.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5" name="Google Shape;33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Here are the hyperparameters of the GRU model.</a:t>
            </a:r>
            <a:endParaRPr/>
          </a:p>
          <a:p>
            <a:pPr indent="0" lvl="0" marL="0" rtl="0" algn="l">
              <a:lnSpc>
                <a:spcPct val="100000"/>
              </a:lnSpc>
              <a:spcBef>
                <a:spcPts val="0"/>
              </a:spcBef>
              <a:spcAft>
                <a:spcPts val="0"/>
              </a:spcAft>
              <a:buSzPts val="1400"/>
              <a:buNone/>
            </a:pPr>
            <a:r>
              <a:rPr lang="en"/>
              <a:t>They will adjust the complexity of the model.</a:t>
            </a:r>
            <a:endParaRPr/>
          </a:p>
          <a:p>
            <a:pPr indent="0" lvl="0" marL="0" rtl="0" algn="l">
              <a:lnSpc>
                <a:spcPct val="100000"/>
              </a:lnSpc>
              <a:spcBef>
                <a:spcPts val="0"/>
              </a:spcBef>
              <a:spcAft>
                <a:spcPts val="0"/>
              </a:spcAft>
              <a:buSzPts val="1400"/>
              <a:buNone/>
            </a:pPr>
            <a:r>
              <a:rPr lang="en"/>
              <a:t>Since the model was to make predictions among 111 words, a relatively larger hidden size was preferred. According to the graph, we decided to use hidden size of 512.</a:t>
            </a:r>
            <a:endParaRPr/>
          </a:p>
          <a:p>
            <a:pPr indent="0" lvl="0" marL="0" rtl="0" algn="l">
              <a:lnSpc>
                <a:spcPct val="100000"/>
              </a:lnSpc>
              <a:spcBef>
                <a:spcPts val="0"/>
              </a:spcBef>
              <a:spcAft>
                <a:spcPts val="0"/>
              </a:spcAft>
              <a:buSzPts val="1400"/>
              <a:buNone/>
            </a:pPr>
            <a:r>
              <a:rPr lang="en"/>
              <a:t>A GRU model that had too many layers would be too complex and would have a higher chance of overfitting on the train dataset. </a:t>
            </a:r>
            <a:r>
              <a:rPr lang="en">
                <a:solidFill>
                  <a:schemeClr val="dk1"/>
                </a:solidFill>
              </a:rPr>
              <a:t>According to the graph, we chose num_layers = 2.</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We also tried Bi-model, but it did not improve the accuracy. This is probably because our data was a time series and should not be interpreted in the reverse order. Thus we decided to use a single direction model.</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 name="Google Shape;7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8" name="Google Shape;34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400"/>
              <a:buNone/>
            </a:pPr>
            <a:r>
              <a:rPr lang="en" sz="1200">
                <a:solidFill>
                  <a:schemeClr val="dk1"/>
                </a:solidFill>
                <a:latin typeface="Times New Roman"/>
                <a:ea typeface="Times New Roman"/>
                <a:cs typeface="Times New Roman"/>
                <a:sym typeface="Times New Roman"/>
              </a:rPr>
              <a:t>Here are the hyperparameters for training process.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rPr lang="en" sz="1200">
                <a:solidFill>
                  <a:schemeClr val="dk1"/>
                </a:solidFill>
                <a:latin typeface="Times New Roman"/>
                <a:ea typeface="Times New Roman"/>
                <a:cs typeface="Times New Roman"/>
                <a:sym typeface="Times New Roman"/>
              </a:rPr>
              <a:t>By experiments, an appropriate batch size of 32, and learning rate of 0.001 were used for better performance.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rPr lang="en" sz="1200">
                <a:solidFill>
                  <a:schemeClr val="dk1"/>
                </a:solidFill>
                <a:latin typeface="Times New Roman"/>
                <a:ea typeface="Times New Roman"/>
                <a:cs typeface="Times New Roman"/>
                <a:sym typeface="Times New Roman"/>
              </a:rPr>
              <a:t>In order to fully utilize the power of GPU to accelerate the learning process, we should not use a very small batch size. We chose to use 32 as batch size.</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rPr lang="en" sz="1200">
                <a:solidFill>
                  <a:schemeClr val="dk1"/>
                </a:solidFill>
                <a:latin typeface="Times New Roman"/>
                <a:ea typeface="Times New Roman"/>
                <a:cs typeface="Times New Roman"/>
                <a:sym typeface="Times New Roman"/>
              </a:rPr>
              <a:t>If the learning rate is too small, the loss would not improve much over many epochs and might get stuck in the local minima. If the learning rate is too large, the loss might overstep the global minimum.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SzPts val="1400"/>
              <a:buNone/>
            </a:pPr>
            <a:r>
              <a:rPr lang="en" sz="1200">
                <a:solidFill>
                  <a:schemeClr val="dk1"/>
                </a:solidFill>
                <a:latin typeface="Times New Roman"/>
                <a:ea typeface="Times New Roman"/>
                <a:cs typeface="Times New Roman"/>
                <a:sym typeface="Times New Roman"/>
              </a:rPr>
              <a:t>Hence, the appropriate learning rate must be selected and we eventually used a learning rate of 0.001.</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9" name="Google Shape;359;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Among three different RNN models, our choice of GRU has been validated here. As it trained fastest and gave the best performance.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9" name="Google Shape;36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Because our dataset was small and the model was quite complex, we faced the problem of overfitting.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8" name="Google Shape;37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t>
            </a:r>
            <a:endParaRPr/>
          </a:p>
          <a:p>
            <a:pPr indent="0" lvl="0" marL="0" rtl="0" algn="l">
              <a:lnSpc>
                <a:spcPct val="100000"/>
              </a:lnSpc>
              <a:spcBef>
                <a:spcPts val="0"/>
              </a:spcBef>
              <a:spcAft>
                <a:spcPts val="0"/>
              </a:spcAft>
              <a:buSzPts val="1400"/>
              <a:buNone/>
            </a:pPr>
            <a:r>
              <a:rPr lang="en"/>
              <a:t>What is overfitting? The model corresponds too close to the train dataset and fail to generalize on future dataset. </a:t>
            </a:r>
            <a:endParaRPr/>
          </a:p>
          <a:p>
            <a:pPr indent="0" lvl="0" marL="0" rtl="0" algn="l">
              <a:lnSpc>
                <a:spcPct val="100000"/>
              </a:lnSpc>
              <a:spcBef>
                <a:spcPts val="0"/>
              </a:spcBef>
              <a:spcAft>
                <a:spcPts val="0"/>
              </a:spcAft>
              <a:buSzPts val="1400"/>
              <a:buNone/>
            </a:pPr>
            <a:r>
              <a:rPr lang="en"/>
              <a:t>Signs of overfitting? The train accuracy is increasing while the accuracy on dev set is non-increasing.</a:t>
            </a:r>
            <a:endParaRPr/>
          </a:p>
          <a:p>
            <a:pPr indent="0" lvl="0" marL="0" rtl="0" algn="l">
              <a:lnSpc>
                <a:spcPct val="100000"/>
              </a:lnSpc>
              <a:spcBef>
                <a:spcPts val="0"/>
              </a:spcBef>
              <a:spcAft>
                <a:spcPts val="0"/>
              </a:spcAft>
              <a:buSzPts val="1400"/>
              <a:buNone/>
            </a:pPr>
            <a:r>
              <a:rPr lang="en"/>
              <a: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In order to deal it, we tried two methods.</a:t>
            </a:r>
            <a:endParaRPr/>
          </a:p>
          <a:p>
            <a:pPr indent="0" lvl="0" marL="0" rtl="0" algn="l">
              <a:lnSpc>
                <a:spcPct val="100000"/>
              </a:lnSpc>
              <a:spcBef>
                <a:spcPts val="0"/>
              </a:spcBef>
              <a:spcAft>
                <a:spcPts val="0"/>
              </a:spcAft>
              <a:buSzPts val="1400"/>
              <a:buNone/>
            </a:pPr>
            <a:r>
              <a:rPr lang="en"/>
              <a:t>One was regularization: we added additional penalty to the loss so the parameters would not be too large, and used dropout /*so some parameters would not be updated during the back propagation.*/ However, these methods failed to improve our model. </a:t>
            </a:r>
            <a:endParaRPr/>
          </a:p>
          <a:p>
            <a:pPr indent="0" lvl="0" marL="0" rtl="0" algn="l">
              <a:lnSpc>
                <a:spcPct val="100000"/>
              </a:lnSpc>
              <a:spcBef>
                <a:spcPts val="0"/>
              </a:spcBef>
              <a:spcAft>
                <a:spcPts val="0"/>
              </a:spcAft>
              <a:buSzPts val="1400"/>
              <a:buNone/>
            </a:pPr>
            <a:r>
              <a:rPr lang="en"/>
              <a:t>Another method was Data Augmentation, which is modifying the data slightly to increase the size of dataset. </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6" name="Google Shape;38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use three methods for Data Augmentation</a:t>
            </a:r>
            <a:endParaRPr/>
          </a:p>
          <a:p>
            <a:pPr indent="0" lvl="0" marL="0" rtl="0" algn="l">
              <a:lnSpc>
                <a:spcPct val="100000"/>
              </a:lnSpc>
              <a:spcBef>
                <a:spcPts val="0"/>
              </a:spcBef>
              <a:spcAft>
                <a:spcPts val="0"/>
              </a:spcAft>
              <a:buSzPts val="1400"/>
              <a:buNone/>
            </a:pPr>
            <a:r>
              <a:rPr lang="en"/>
              <a:t>As mentioned earlier by Xinhui, we applied random selection of frames at the start of each epoch, and it has been proven to be effective.</a:t>
            </a:r>
            <a:endParaRPr/>
          </a:p>
          <a:p>
            <a:pPr indent="0" lvl="0" marL="0" rtl="0" algn="l">
              <a:lnSpc>
                <a:spcPct val="100000"/>
              </a:lnSpc>
              <a:spcBef>
                <a:spcPts val="0"/>
              </a:spcBef>
              <a:spcAft>
                <a:spcPts val="0"/>
              </a:spcAft>
              <a:buSzPts val="1400"/>
              <a:buNone/>
            </a:pPr>
            <a:r>
              <a:rPr lang="en"/>
              <a:t>Second, As a uniform shift of hand gesture would not change its meaning, we added a shift to x and y when the array was loaded. By experiments, a uniform shift with a random value between -0.1 to +0.1 can improve the dev accuracy.</a:t>
            </a:r>
            <a:endParaRPr/>
          </a:p>
          <a:p>
            <a:pPr indent="0" lvl="0" marL="0" rtl="0" algn="l">
              <a:lnSpc>
                <a:spcPct val="100000"/>
              </a:lnSpc>
              <a:spcBef>
                <a:spcPts val="0"/>
              </a:spcBef>
              <a:spcAft>
                <a:spcPts val="0"/>
              </a:spcAft>
              <a:buSzPts val="1400"/>
              <a:buNone/>
            </a:pPr>
            <a:r>
              <a:rPr lang="en"/>
              <a:t>We also tried to mirror the videos, but this showed no improvements.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After we adjusted our model and data according to these four steps, we eventually achieved test accuracy of 52.99%.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0" name="Google Shape;42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4" name="Google Shape;43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1" name="Google Shape;441;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 name="Google Shape;84;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7" name="Google Shape;447;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We can make improvements targeting on the shortcomings of the existing model.</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For instance, at the moment our sign language recorded videos are only sourced from the WLASL database. If time and resources are permissible, we can source more videos from multiple database, so as to expand the quantity and variety of our overall database.</a:t>
            </a:r>
            <a:endParaRPr>
              <a:solidFill>
                <a:schemeClr val="dk1"/>
              </a:solidFill>
            </a:endParaRPr>
          </a:p>
          <a:p>
            <a:pPr indent="0" lvl="0" marL="0" rtl="0" algn="l">
              <a:lnSpc>
                <a:spcPct val="100000"/>
              </a:lnSpc>
              <a:spcBef>
                <a:spcPts val="0"/>
              </a:spcBef>
              <a:spcAft>
                <a:spcPts val="0"/>
              </a:spcAft>
              <a:buSzPts val="1400"/>
              <a:buNone/>
            </a:pPr>
            <a:r>
              <a:t/>
            </a:r>
            <a:endParaRPr>
              <a:solidFill>
                <a:schemeClr val="dk1"/>
              </a:solidFill>
            </a:endParaRPr>
          </a:p>
          <a:p>
            <a:pPr indent="0" lvl="0" marL="0" rtl="0" algn="l">
              <a:lnSpc>
                <a:spcPct val="100000"/>
              </a:lnSpc>
              <a:spcBef>
                <a:spcPts val="0"/>
              </a:spcBef>
              <a:spcAft>
                <a:spcPts val="0"/>
              </a:spcAft>
              <a:buSzPts val="1400"/>
              <a:buNone/>
            </a:pPr>
            <a:r>
              <a:rPr lang="en">
                <a:solidFill>
                  <a:schemeClr val="dk1"/>
                </a:solidFill>
              </a:rPr>
              <a:t>With a larger database, it is possible that we can have a less biased data, thereby allowing for extending the interpretation capabilities to be able to interpret more ASL words.</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7" name="Google Shape;457;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n">
                <a:solidFill>
                  <a:schemeClr val="dk1"/>
                </a:solidFill>
              </a:rPr>
              <a:t>Also, perhaps in a few more years of time, there will be better performing APIs that can perform the function of hand landmark feature extraction. This could provide a more reliable tool for generating more accurate NumPy arrays for our model training purposes.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Throughout our project, we realised that model accuracy is very much reliant on the quality and quantity of database. Perhaps with the database improvements as mentioned above, it is possible for the model to enhance the accuracy.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7" name="Google Shape;467;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Currently our model is only capable of interpreting individual sign language gesture at each video-taking, each time generating only 1 interpreted English word output.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This model could be useful for individual learning and training purposes, but would be less useful in real-life application, as most of the real-life scenarios would involve sign language conversations in complete sentences, in other words, consecutive performance of sign language gestures.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
              <a:t>Therefore, future improvements can focus on extending the capability of the computer application to be able to interpret consecutive hand gestures and form an array of English words output.</a:t>
            </a:r>
            <a:endParaRPr/>
          </a:p>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9" name="Google Shape;479;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a:t>Imagine the situation when our model is capable of interpreting consecutive sign language gestures, as mentioned above. Our final step of improvement could focus on converting the English word array into a meaningful English sentence using NLP techniques.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7" name="Google Shape;487;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3" name="Google Shape;493;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7" name="Google Shape;507;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5" name="Google Shape;515;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 name="Google Shape;9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6" name="Google Shape;53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3" name="Google Shape;54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 name="Google Shape;11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 name="Google Shape;11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 name="Google Shape;124;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54"/>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54"/>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54"/>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6000"/>
              <a:buNone/>
              <a:defRPr sz="6000">
                <a:solidFill>
                  <a:schemeClr val="lt1"/>
                </a:solidFill>
              </a:defRPr>
            </a:lvl1pPr>
            <a:lvl2pPr lvl="1" algn="ctr">
              <a:lnSpc>
                <a:spcPct val="100000"/>
              </a:lnSpc>
              <a:spcBef>
                <a:spcPts val="0"/>
              </a:spcBef>
              <a:spcAft>
                <a:spcPts val="0"/>
              </a:spcAft>
              <a:buClr>
                <a:schemeClr val="lt1"/>
              </a:buClr>
              <a:buSzPts val="6000"/>
              <a:buNone/>
              <a:defRPr sz="6000">
                <a:solidFill>
                  <a:schemeClr val="lt1"/>
                </a:solidFill>
              </a:defRPr>
            </a:lvl2pPr>
            <a:lvl3pPr lvl="2" algn="ctr">
              <a:lnSpc>
                <a:spcPct val="100000"/>
              </a:lnSpc>
              <a:spcBef>
                <a:spcPts val="0"/>
              </a:spcBef>
              <a:spcAft>
                <a:spcPts val="0"/>
              </a:spcAft>
              <a:buClr>
                <a:schemeClr val="lt1"/>
              </a:buClr>
              <a:buSzPts val="6000"/>
              <a:buNone/>
              <a:defRPr sz="6000">
                <a:solidFill>
                  <a:schemeClr val="lt1"/>
                </a:solidFill>
              </a:defRPr>
            </a:lvl3pPr>
            <a:lvl4pPr lvl="3" algn="ctr">
              <a:lnSpc>
                <a:spcPct val="100000"/>
              </a:lnSpc>
              <a:spcBef>
                <a:spcPts val="0"/>
              </a:spcBef>
              <a:spcAft>
                <a:spcPts val="0"/>
              </a:spcAft>
              <a:buClr>
                <a:schemeClr val="lt1"/>
              </a:buClr>
              <a:buSzPts val="6000"/>
              <a:buNone/>
              <a:defRPr sz="6000">
                <a:solidFill>
                  <a:schemeClr val="lt1"/>
                </a:solidFill>
              </a:defRPr>
            </a:lvl4pPr>
            <a:lvl5pPr lvl="4" algn="ctr">
              <a:lnSpc>
                <a:spcPct val="100000"/>
              </a:lnSpc>
              <a:spcBef>
                <a:spcPts val="0"/>
              </a:spcBef>
              <a:spcAft>
                <a:spcPts val="0"/>
              </a:spcAft>
              <a:buClr>
                <a:schemeClr val="lt1"/>
              </a:buClr>
              <a:buSzPts val="6000"/>
              <a:buNone/>
              <a:defRPr sz="6000">
                <a:solidFill>
                  <a:schemeClr val="lt1"/>
                </a:solidFill>
              </a:defRPr>
            </a:lvl5pPr>
            <a:lvl6pPr lvl="5" algn="ctr">
              <a:lnSpc>
                <a:spcPct val="100000"/>
              </a:lnSpc>
              <a:spcBef>
                <a:spcPts val="0"/>
              </a:spcBef>
              <a:spcAft>
                <a:spcPts val="0"/>
              </a:spcAft>
              <a:buClr>
                <a:schemeClr val="lt1"/>
              </a:buClr>
              <a:buSzPts val="6000"/>
              <a:buNone/>
              <a:defRPr sz="6000">
                <a:solidFill>
                  <a:schemeClr val="lt1"/>
                </a:solidFill>
              </a:defRPr>
            </a:lvl6pPr>
            <a:lvl7pPr lvl="6" algn="ctr">
              <a:lnSpc>
                <a:spcPct val="100000"/>
              </a:lnSpc>
              <a:spcBef>
                <a:spcPts val="0"/>
              </a:spcBef>
              <a:spcAft>
                <a:spcPts val="0"/>
              </a:spcAft>
              <a:buClr>
                <a:schemeClr val="lt1"/>
              </a:buClr>
              <a:buSzPts val="6000"/>
              <a:buNone/>
              <a:defRPr sz="6000">
                <a:solidFill>
                  <a:schemeClr val="lt1"/>
                </a:solidFill>
              </a:defRPr>
            </a:lvl7pPr>
            <a:lvl8pPr lvl="7" algn="ctr">
              <a:lnSpc>
                <a:spcPct val="100000"/>
              </a:lnSpc>
              <a:spcBef>
                <a:spcPts val="0"/>
              </a:spcBef>
              <a:spcAft>
                <a:spcPts val="0"/>
              </a:spcAft>
              <a:buClr>
                <a:schemeClr val="lt1"/>
              </a:buClr>
              <a:buSzPts val="6000"/>
              <a:buNone/>
              <a:defRPr sz="6000">
                <a:solidFill>
                  <a:schemeClr val="lt1"/>
                </a:solidFill>
              </a:defRPr>
            </a:lvl8pPr>
            <a:lvl9pPr lvl="8" algn="ctr">
              <a:lnSpc>
                <a:spcPct val="100000"/>
              </a:lnSpc>
              <a:spcBef>
                <a:spcPts val="0"/>
              </a:spcBef>
              <a:spcAft>
                <a:spcPts val="0"/>
              </a:spcAft>
              <a:buClr>
                <a:schemeClr val="lt1"/>
              </a:buClr>
              <a:buSzPts val="6000"/>
              <a:buNone/>
              <a:defRPr sz="6000">
                <a:solidFill>
                  <a:schemeClr val="lt1"/>
                </a:solidFill>
              </a:defRPr>
            </a:lvl9pPr>
          </a:lstStyle>
          <a:p/>
        </p:txBody>
      </p:sp>
      <p:sp>
        <p:nvSpPr>
          <p:cNvPr id="13" name="Google Shape;13;p54"/>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63"/>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4" name="Google Shape;54;p6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55" name="Shape 55"/>
        <p:cNvGrpSpPr/>
        <p:nvPr/>
      </p:nvGrpSpPr>
      <p:grpSpPr>
        <a:xfrm>
          <a:off x="0" y="0"/>
          <a:ext cx="0" cy="0"/>
          <a:chOff x="0" y="0"/>
          <a:chExt cx="0" cy="0"/>
        </a:xfrm>
      </p:grpSpPr>
      <p:sp>
        <p:nvSpPr>
          <p:cNvPr id="56" name="Google Shape;56;p64"/>
          <p:cNvSpPr txBox="1"/>
          <p:nvPr>
            <p:ph type="title"/>
          </p:nvPr>
        </p:nvSpPr>
        <p:spPr>
          <a:xfrm>
            <a:off x="490250" y="528900"/>
            <a:ext cx="5678100" cy="40857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5400"/>
              <a:buNone/>
              <a:defRPr sz="5400">
                <a:solidFill>
                  <a:schemeClr val="lt1"/>
                </a:solidFill>
              </a:defRPr>
            </a:lvl1pPr>
            <a:lvl2pPr lvl="1" algn="l">
              <a:lnSpc>
                <a:spcPct val="100000"/>
              </a:lnSpc>
              <a:spcBef>
                <a:spcPts val="0"/>
              </a:spcBef>
              <a:spcAft>
                <a:spcPts val="0"/>
              </a:spcAft>
              <a:buClr>
                <a:schemeClr val="lt1"/>
              </a:buClr>
              <a:buSzPts val="5400"/>
              <a:buNone/>
              <a:defRPr sz="5400">
                <a:solidFill>
                  <a:schemeClr val="lt1"/>
                </a:solidFill>
              </a:defRPr>
            </a:lvl2pPr>
            <a:lvl3pPr lvl="2" algn="l">
              <a:lnSpc>
                <a:spcPct val="100000"/>
              </a:lnSpc>
              <a:spcBef>
                <a:spcPts val="0"/>
              </a:spcBef>
              <a:spcAft>
                <a:spcPts val="0"/>
              </a:spcAft>
              <a:buClr>
                <a:schemeClr val="lt1"/>
              </a:buClr>
              <a:buSzPts val="5400"/>
              <a:buNone/>
              <a:defRPr sz="5400">
                <a:solidFill>
                  <a:schemeClr val="lt1"/>
                </a:solidFill>
              </a:defRPr>
            </a:lvl3pPr>
            <a:lvl4pPr lvl="3" algn="l">
              <a:lnSpc>
                <a:spcPct val="100000"/>
              </a:lnSpc>
              <a:spcBef>
                <a:spcPts val="0"/>
              </a:spcBef>
              <a:spcAft>
                <a:spcPts val="0"/>
              </a:spcAft>
              <a:buClr>
                <a:schemeClr val="lt1"/>
              </a:buClr>
              <a:buSzPts val="5400"/>
              <a:buNone/>
              <a:defRPr sz="5400">
                <a:solidFill>
                  <a:schemeClr val="lt1"/>
                </a:solidFill>
              </a:defRPr>
            </a:lvl4pPr>
            <a:lvl5pPr lvl="4" algn="l">
              <a:lnSpc>
                <a:spcPct val="100000"/>
              </a:lnSpc>
              <a:spcBef>
                <a:spcPts val="0"/>
              </a:spcBef>
              <a:spcAft>
                <a:spcPts val="0"/>
              </a:spcAft>
              <a:buClr>
                <a:schemeClr val="lt1"/>
              </a:buClr>
              <a:buSzPts val="5400"/>
              <a:buNone/>
              <a:defRPr sz="5400">
                <a:solidFill>
                  <a:schemeClr val="lt1"/>
                </a:solidFill>
              </a:defRPr>
            </a:lvl5pPr>
            <a:lvl6pPr lvl="5" algn="l">
              <a:lnSpc>
                <a:spcPct val="100000"/>
              </a:lnSpc>
              <a:spcBef>
                <a:spcPts val="0"/>
              </a:spcBef>
              <a:spcAft>
                <a:spcPts val="0"/>
              </a:spcAft>
              <a:buClr>
                <a:schemeClr val="lt1"/>
              </a:buClr>
              <a:buSzPts val="5400"/>
              <a:buNone/>
              <a:defRPr sz="5400">
                <a:solidFill>
                  <a:schemeClr val="lt1"/>
                </a:solidFill>
              </a:defRPr>
            </a:lvl6pPr>
            <a:lvl7pPr lvl="6" algn="l">
              <a:lnSpc>
                <a:spcPct val="100000"/>
              </a:lnSpc>
              <a:spcBef>
                <a:spcPts val="0"/>
              </a:spcBef>
              <a:spcAft>
                <a:spcPts val="0"/>
              </a:spcAft>
              <a:buClr>
                <a:schemeClr val="lt1"/>
              </a:buClr>
              <a:buSzPts val="5400"/>
              <a:buNone/>
              <a:defRPr sz="5400">
                <a:solidFill>
                  <a:schemeClr val="lt1"/>
                </a:solidFill>
              </a:defRPr>
            </a:lvl7pPr>
            <a:lvl8pPr lvl="7" algn="l">
              <a:lnSpc>
                <a:spcPct val="100000"/>
              </a:lnSpc>
              <a:spcBef>
                <a:spcPts val="0"/>
              </a:spcBef>
              <a:spcAft>
                <a:spcPts val="0"/>
              </a:spcAft>
              <a:buClr>
                <a:schemeClr val="lt1"/>
              </a:buClr>
              <a:buSzPts val="5400"/>
              <a:buNone/>
              <a:defRPr sz="5400">
                <a:solidFill>
                  <a:schemeClr val="lt1"/>
                </a:solidFill>
              </a:defRPr>
            </a:lvl8pPr>
            <a:lvl9pPr lvl="8" algn="l">
              <a:lnSpc>
                <a:spcPct val="100000"/>
              </a:lnSpc>
              <a:spcBef>
                <a:spcPts val="0"/>
              </a:spcBef>
              <a:spcAft>
                <a:spcPts val="0"/>
              </a:spcAft>
              <a:buClr>
                <a:schemeClr val="lt1"/>
              </a:buClr>
              <a:buSzPts val="5400"/>
              <a:buNone/>
              <a:defRPr sz="5400">
                <a:solidFill>
                  <a:schemeClr val="lt1"/>
                </a:solidFill>
              </a:defRPr>
            </a:lvl9pPr>
          </a:lstStyle>
          <a:p/>
        </p:txBody>
      </p:sp>
      <p:sp>
        <p:nvSpPr>
          <p:cNvPr id="57" name="Google Shape;57;p6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cxnSp>
        <p:nvCxnSpPr>
          <p:cNvPr id="16" name="Google Shape;16;p5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17" name="Google Shape;17;p5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 name="Google Shape;18;p55"/>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9" name="Google Shape;19;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0" name="Shape 20"/>
        <p:cNvGrpSpPr/>
        <p:nvPr/>
      </p:nvGrpSpPr>
      <p:grpSpPr>
        <a:xfrm>
          <a:off x="0" y="0"/>
          <a:ext cx="0" cy="0"/>
          <a:chOff x="0" y="0"/>
          <a:chExt cx="0" cy="0"/>
        </a:xfrm>
      </p:grpSpPr>
      <p:cxnSp>
        <p:nvCxnSpPr>
          <p:cNvPr id="21" name="Google Shape;21;p56"/>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22" name="Google Shape;22;p56"/>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12000"/>
              <a:buNone/>
              <a:defRPr sz="12000"/>
            </a:lvl1pPr>
            <a:lvl2pPr lvl="1" algn="l">
              <a:lnSpc>
                <a:spcPct val="100000"/>
              </a:lnSpc>
              <a:spcBef>
                <a:spcPts val="0"/>
              </a:spcBef>
              <a:spcAft>
                <a:spcPts val="0"/>
              </a:spcAft>
              <a:buSzPts val="12000"/>
              <a:buNone/>
              <a:defRPr sz="12000"/>
            </a:lvl2pPr>
            <a:lvl3pPr lvl="2" algn="l">
              <a:lnSpc>
                <a:spcPct val="100000"/>
              </a:lnSpc>
              <a:spcBef>
                <a:spcPts val="0"/>
              </a:spcBef>
              <a:spcAft>
                <a:spcPts val="0"/>
              </a:spcAft>
              <a:buSzPts val="12000"/>
              <a:buNone/>
              <a:defRPr sz="12000"/>
            </a:lvl3pPr>
            <a:lvl4pPr lvl="3" algn="l">
              <a:lnSpc>
                <a:spcPct val="100000"/>
              </a:lnSpc>
              <a:spcBef>
                <a:spcPts val="0"/>
              </a:spcBef>
              <a:spcAft>
                <a:spcPts val="0"/>
              </a:spcAft>
              <a:buSzPts val="12000"/>
              <a:buNone/>
              <a:defRPr sz="12000"/>
            </a:lvl4pPr>
            <a:lvl5pPr lvl="4" algn="l">
              <a:lnSpc>
                <a:spcPct val="100000"/>
              </a:lnSpc>
              <a:spcBef>
                <a:spcPts val="0"/>
              </a:spcBef>
              <a:spcAft>
                <a:spcPts val="0"/>
              </a:spcAft>
              <a:buSzPts val="12000"/>
              <a:buNone/>
              <a:defRPr sz="12000"/>
            </a:lvl5pPr>
            <a:lvl6pPr lvl="5" algn="l">
              <a:lnSpc>
                <a:spcPct val="100000"/>
              </a:lnSpc>
              <a:spcBef>
                <a:spcPts val="0"/>
              </a:spcBef>
              <a:spcAft>
                <a:spcPts val="0"/>
              </a:spcAft>
              <a:buSzPts val="12000"/>
              <a:buNone/>
              <a:defRPr sz="12000"/>
            </a:lvl6pPr>
            <a:lvl7pPr lvl="6" algn="l">
              <a:lnSpc>
                <a:spcPct val="100000"/>
              </a:lnSpc>
              <a:spcBef>
                <a:spcPts val="0"/>
              </a:spcBef>
              <a:spcAft>
                <a:spcPts val="0"/>
              </a:spcAft>
              <a:buSzPts val="12000"/>
              <a:buNone/>
              <a:defRPr sz="12000"/>
            </a:lvl7pPr>
            <a:lvl8pPr lvl="7" algn="l">
              <a:lnSpc>
                <a:spcPct val="100000"/>
              </a:lnSpc>
              <a:spcBef>
                <a:spcPts val="0"/>
              </a:spcBef>
              <a:spcAft>
                <a:spcPts val="0"/>
              </a:spcAft>
              <a:buSzPts val="12000"/>
              <a:buNone/>
              <a:defRPr sz="12000"/>
            </a:lvl8pPr>
            <a:lvl9pPr lvl="8" algn="l">
              <a:lnSpc>
                <a:spcPct val="100000"/>
              </a:lnSpc>
              <a:spcBef>
                <a:spcPts val="0"/>
              </a:spcBef>
              <a:spcAft>
                <a:spcPts val="0"/>
              </a:spcAft>
              <a:buSzPts val="12000"/>
              <a:buNone/>
              <a:defRPr sz="12000"/>
            </a:lvl9pPr>
          </a:lstStyle>
          <a:p>
            <a:r>
              <a:t>xx%</a:t>
            </a:r>
          </a:p>
        </p:txBody>
      </p:sp>
      <p:sp>
        <p:nvSpPr>
          <p:cNvPr id="23" name="Google Shape;23;p56"/>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4" name="Google Shape;24;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 name="Shape 25"/>
        <p:cNvGrpSpPr/>
        <p:nvPr/>
      </p:nvGrpSpPr>
      <p:grpSpPr>
        <a:xfrm>
          <a:off x="0" y="0"/>
          <a:ext cx="0" cy="0"/>
          <a:chOff x="0" y="0"/>
          <a:chExt cx="0" cy="0"/>
        </a:xfrm>
      </p:grpSpPr>
      <p:sp>
        <p:nvSpPr>
          <p:cNvPr id="26" name="Google Shape;26;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27" name="Shape 27"/>
        <p:cNvGrpSpPr/>
        <p:nvPr/>
      </p:nvGrpSpPr>
      <p:grpSpPr>
        <a:xfrm>
          <a:off x="0" y="0"/>
          <a:ext cx="0" cy="0"/>
          <a:chOff x="0" y="0"/>
          <a:chExt cx="0" cy="0"/>
        </a:xfrm>
      </p:grpSpPr>
      <p:sp>
        <p:nvSpPr>
          <p:cNvPr id="28" name="Google Shape;28;p58"/>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9" name="Google Shape;29;p58"/>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30" name="Google Shape;30;p58"/>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4600"/>
              <a:buNone/>
              <a:defRPr sz="4600">
                <a:solidFill>
                  <a:schemeClr val="lt1"/>
                </a:solidFill>
              </a:defRPr>
            </a:lvl1pPr>
            <a:lvl2pPr lvl="1" algn="ctr">
              <a:lnSpc>
                <a:spcPct val="100000"/>
              </a:lnSpc>
              <a:spcBef>
                <a:spcPts val="0"/>
              </a:spcBef>
              <a:spcAft>
                <a:spcPts val="0"/>
              </a:spcAft>
              <a:buClr>
                <a:schemeClr val="lt1"/>
              </a:buClr>
              <a:buSzPts val="4600"/>
              <a:buNone/>
              <a:defRPr sz="4600">
                <a:solidFill>
                  <a:schemeClr val="lt1"/>
                </a:solidFill>
              </a:defRPr>
            </a:lvl2pPr>
            <a:lvl3pPr lvl="2" algn="ctr">
              <a:lnSpc>
                <a:spcPct val="100000"/>
              </a:lnSpc>
              <a:spcBef>
                <a:spcPts val="0"/>
              </a:spcBef>
              <a:spcAft>
                <a:spcPts val="0"/>
              </a:spcAft>
              <a:buClr>
                <a:schemeClr val="lt1"/>
              </a:buClr>
              <a:buSzPts val="4600"/>
              <a:buNone/>
              <a:defRPr sz="4600">
                <a:solidFill>
                  <a:schemeClr val="lt1"/>
                </a:solidFill>
              </a:defRPr>
            </a:lvl3pPr>
            <a:lvl4pPr lvl="3" algn="ctr">
              <a:lnSpc>
                <a:spcPct val="100000"/>
              </a:lnSpc>
              <a:spcBef>
                <a:spcPts val="0"/>
              </a:spcBef>
              <a:spcAft>
                <a:spcPts val="0"/>
              </a:spcAft>
              <a:buClr>
                <a:schemeClr val="lt1"/>
              </a:buClr>
              <a:buSzPts val="4600"/>
              <a:buNone/>
              <a:defRPr sz="4600">
                <a:solidFill>
                  <a:schemeClr val="lt1"/>
                </a:solidFill>
              </a:defRPr>
            </a:lvl4pPr>
            <a:lvl5pPr lvl="4" algn="ctr">
              <a:lnSpc>
                <a:spcPct val="100000"/>
              </a:lnSpc>
              <a:spcBef>
                <a:spcPts val="0"/>
              </a:spcBef>
              <a:spcAft>
                <a:spcPts val="0"/>
              </a:spcAft>
              <a:buClr>
                <a:schemeClr val="lt1"/>
              </a:buClr>
              <a:buSzPts val="4600"/>
              <a:buNone/>
              <a:defRPr sz="4600">
                <a:solidFill>
                  <a:schemeClr val="lt1"/>
                </a:solidFill>
              </a:defRPr>
            </a:lvl5pPr>
            <a:lvl6pPr lvl="5" algn="ctr">
              <a:lnSpc>
                <a:spcPct val="100000"/>
              </a:lnSpc>
              <a:spcBef>
                <a:spcPts val="0"/>
              </a:spcBef>
              <a:spcAft>
                <a:spcPts val="0"/>
              </a:spcAft>
              <a:buClr>
                <a:schemeClr val="lt1"/>
              </a:buClr>
              <a:buSzPts val="4600"/>
              <a:buNone/>
              <a:defRPr sz="4600">
                <a:solidFill>
                  <a:schemeClr val="lt1"/>
                </a:solidFill>
              </a:defRPr>
            </a:lvl6pPr>
            <a:lvl7pPr lvl="6" algn="ctr">
              <a:lnSpc>
                <a:spcPct val="100000"/>
              </a:lnSpc>
              <a:spcBef>
                <a:spcPts val="0"/>
              </a:spcBef>
              <a:spcAft>
                <a:spcPts val="0"/>
              </a:spcAft>
              <a:buClr>
                <a:schemeClr val="lt1"/>
              </a:buClr>
              <a:buSzPts val="4600"/>
              <a:buNone/>
              <a:defRPr sz="4600">
                <a:solidFill>
                  <a:schemeClr val="lt1"/>
                </a:solidFill>
              </a:defRPr>
            </a:lvl7pPr>
            <a:lvl8pPr lvl="7" algn="ctr">
              <a:lnSpc>
                <a:spcPct val="100000"/>
              </a:lnSpc>
              <a:spcBef>
                <a:spcPts val="0"/>
              </a:spcBef>
              <a:spcAft>
                <a:spcPts val="0"/>
              </a:spcAft>
              <a:buClr>
                <a:schemeClr val="lt1"/>
              </a:buClr>
              <a:buSzPts val="4600"/>
              <a:buNone/>
              <a:defRPr sz="4600">
                <a:solidFill>
                  <a:schemeClr val="lt1"/>
                </a:solidFill>
              </a:defRPr>
            </a:lvl8pPr>
            <a:lvl9pPr lvl="8" algn="ctr">
              <a:lnSpc>
                <a:spcPct val="100000"/>
              </a:lnSpc>
              <a:spcBef>
                <a:spcPts val="0"/>
              </a:spcBef>
              <a:spcAft>
                <a:spcPts val="0"/>
              </a:spcAft>
              <a:buClr>
                <a:schemeClr val="lt1"/>
              </a:buClr>
              <a:buSzPts val="4600"/>
              <a:buNone/>
              <a:defRPr sz="4600">
                <a:solidFill>
                  <a:schemeClr val="lt1"/>
                </a:solidFill>
              </a:defRPr>
            </a:lvl9pPr>
          </a:lstStyle>
          <a:p/>
        </p:txBody>
      </p:sp>
      <p:sp>
        <p:nvSpPr>
          <p:cNvPr id="31" name="Google Shape;31;p58"/>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32" name="Google Shape;32;p58"/>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33" name="Google Shape;33;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4" name="Shape 34"/>
        <p:cNvGrpSpPr/>
        <p:nvPr/>
      </p:nvGrpSpPr>
      <p:grpSpPr>
        <a:xfrm>
          <a:off x="0" y="0"/>
          <a:ext cx="0" cy="0"/>
          <a:chOff x="0" y="0"/>
          <a:chExt cx="0" cy="0"/>
        </a:xfrm>
      </p:grpSpPr>
      <p:sp>
        <p:nvSpPr>
          <p:cNvPr id="35" name="Google Shape;35;p59"/>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9"/>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3600"/>
              <a:buNone/>
              <a:defRPr sz="3600">
                <a:solidFill>
                  <a:schemeClr val="lt1"/>
                </a:solidFill>
              </a:defRPr>
            </a:lvl1pPr>
            <a:lvl2pPr lvl="1" algn="ctr">
              <a:lnSpc>
                <a:spcPct val="100000"/>
              </a:lnSpc>
              <a:spcBef>
                <a:spcPts val="0"/>
              </a:spcBef>
              <a:spcAft>
                <a:spcPts val="0"/>
              </a:spcAft>
              <a:buClr>
                <a:schemeClr val="lt1"/>
              </a:buClr>
              <a:buSzPts val="3600"/>
              <a:buNone/>
              <a:defRPr sz="3600">
                <a:solidFill>
                  <a:schemeClr val="lt1"/>
                </a:solidFill>
              </a:defRPr>
            </a:lvl2pPr>
            <a:lvl3pPr lvl="2" algn="ctr">
              <a:lnSpc>
                <a:spcPct val="100000"/>
              </a:lnSpc>
              <a:spcBef>
                <a:spcPts val="0"/>
              </a:spcBef>
              <a:spcAft>
                <a:spcPts val="0"/>
              </a:spcAft>
              <a:buClr>
                <a:schemeClr val="lt1"/>
              </a:buClr>
              <a:buSzPts val="3600"/>
              <a:buNone/>
              <a:defRPr sz="3600">
                <a:solidFill>
                  <a:schemeClr val="lt1"/>
                </a:solidFill>
              </a:defRPr>
            </a:lvl3pPr>
            <a:lvl4pPr lvl="3" algn="ctr">
              <a:lnSpc>
                <a:spcPct val="100000"/>
              </a:lnSpc>
              <a:spcBef>
                <a:spcPts val="0"/>
              </a:spcBef>
              <a:spcAft>
                <a:spcPts val="0"/>
              </a:spcAft>
              <a:buClr>
                <a:schemeClr val="lt1"/>
              </a:buClr>
              <a:buSzPts val="3600"/>
              <a:buNone/>
              <a:defRPr sz="3600">
                <a:solidFill>
                  <a:schemeClr val="lt1"/>
                </a:solidFill>
              </a:defRPr>
            </a:lvl4pPr>
            <a:lvl5pPr lvl="4" algn="ctr">
              <a:lnSpc>
                <a:spcPct val="100000"/>
              </a:lnSpc>
              <a:spcBef>
                <a:spcPts val="0"/>
              </a:spcBef>
              <a:spcAft>
                <a:spcPts val="0"/>
              </a:spcAft>
              <a:buClr>
                <a:schemeClr val="lt1"/>
              </a:buClr>
              <a:buSzPts val="3600"/>
              <a:buNone/>
              <a:defRPr sz="3600">
                <a:solidFill>
                  <a:schemeClr val="lt1"/>
                </a:solidFill>
              </a:defRPr>
            </a:lvl5pPr>
            <a:lvl6pPr lvl="5" algn="ctr">
              <a:lnSpc>
                <a:spcPct val="100000"/>
              </a:lnSpc>
              <a:spcBef>
                <a:spcPts val="0"/>
              </a:spcBef>
              <a:spcAft>
                <a:spcPts val="0"/>
              </a:spcAft>
              <a:buClr>
                <a:schemeClr val="lt1"/>
              </a:buClr>
              <a:buSzPts val="3600"/>
              <a:buNone/>
              <a:defRPr sz="3600">
                <a:solidFill>
                  <a:schemeClr val="lt1"/>
                </a:solidFill>
              </a:defRPr>
            </a:lvl6pPr>
            <a:lvl7pPr lvl="6" algn="ctr">
              <a:lnSpc>
                <a:spcPct val="100000"/>
              </a:lnSpc>
              <a:spcBef>
                <a:spcPts val="0"/>
              </a:spcBef>
              <a:spcAft>
                <a:spcPts val="0"/>
              </a:spcAft>
              <a:buClr>
                <a:schemeClr val="lt1"/>
              </a:buClr>
              <a:buSzPts val="3600"/>
              <a:buNone/>
              <a:defRPr sz="3600">
                <a:solidFill>
                  <a:schemeClr val="lt1"/>
                </a:solidFill>
              </a:defRPr>
            </a:lvl7pPr>
            <a:lvl8pPr lvl="7" algn="ctr">
              <a:lnSpc>
                <a:spcPct val="100000"/>
              </a:lnSpc>
              <a:spcBef>
                <a:spcPts val="0"/>
              </a:spcBef>
              <a:spcAft>
                <a:spcPts val="0"/>
              </a:spcAft>
              <a:buClr>
                <a:schemeClr val="lt1"/>
              </a:buClr>
              <a:buSzPts val="3600"/>
              <a:buNone/>
              <a:defRPr sz="3600">
                <a:solidFill>
                  <a:schemeClr val="lt1"/>
                </a:solidFill>
              </a:defRPr>
            </a:lvl8pPr>
            <a:lvl9pPr lvl="8" algn="ctr">
              <a:lnSpc>
                <a:spcPct val="100000"/>
              </a:lnSpc>
              <a:spcBef>
                <a:spcPts val="0"/>
              </a:spcBef>
              <a:spcAft>
                <a:spcPts val="0"/>
              </a:spcAft>
              <a:buClr>
                <a:schemeClr val="lt1"/>
              </a:buClr>
              <a:buSzPts val="3600"/>
              <a:buNone/>
              <a:defRPr sz="3600">
                <a:solidFill>
                  <a:schemeClr val="lt1"/>
                </a:solidFill>
              </a:defRPr>
            </a:lvl9pPr>
          </a:lstStyle>
          <a:p/>
        </p:txBody>
      </p:sp>
      <p:sp>
        <p:nvSpPr>
          <p:cNvPr id="37" name="Google Shape;37;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8" name="Shape 38"/>
        <p:cNvGrpSpPr/>
        <p:nvPr/>
      </p:nvGrpSpPr>
      <p:grpSpPr>
        <a:xfrm>
          <a:off x="0" y="0"/>
          <a:ext cx="0" cy="0"/>
          <a:chOff x="0" y="0"/>
          <a:chExt cx="0" cy="0"/>
        </a:xfrm>
      </p:grpSpPr>
      <p:cxnSp>
        <p:nvCxnSpPr>
          <p:cNvPr id="39" name="Google Shape;39;p60"/>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40" name="Google Shape;40;p6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1" name="Google Shape;41;p60"/>
          <p:cNvSpPr txBox="1"/>
          <p:nvPr>
            <p:ph idx="1" type="body"/>
          </p:nvPr>
        </p:nvSpPr>
        <p:spPr>
          <a:xfrm>
            <a:off x="311700" y="1468825"/>
            <a:ext cx="3999900" cy="3099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2" name="Google Shape;42;p60"/>
          <p:cNvSpPr txBox="1"/>
          <p:nvPr>
            <p:ph idx="2" type="body"/>
          </p:nvPr>
        </p:nvSpPr>
        <p:spPr>
          <a:xfrm>
            <a:off x="4832400" y="1468825"/>
            <a:ext cx="3999900" cy="30999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3" name="Google Shape;43;p6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4" name="Shape 44"/>
        <p:cNvGrpSpPr/>
        <p:nvPr/>
      </p:nvGrpSpPr>
      <p:grpSpPr>
        <a:xfrm>
          <a:off x="0" y="0"/>
          <a:ext cx="0" cy="0"/>
          <a:chOff x="0" y="0"/>
          <a:chExt cx="0" cy="0"/>
        </a:xfrm>
      </p:grpSpPr>
      <p:cxnSp>
        <p:nvCxnSpPr>
          <p:cNvPr id="45" name="Google Shape;45;p61"/>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46" name="Google Shape;46;p6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7" name="Google Shape;47;p6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48" name="Google Shape;48;p6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6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1" name="Google Shape;51;p6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5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latin typeface="Oswald"/>
                <a:ea typeface="Oswald"/>
                <a:cs typeface="Oswald"/>
                <a:sym typeface="Oswald"/>
              </a:defRPr>
            </a:lvl9pPr>
          </a:lstStyle>
          <a:p/>
        </p:txBody>
      </p:sp>
      <p:sp>
        <p:nvSpPr>
          <p:cNvPr id="7" name="Google Shape;7;p5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Source Code Pro"/>
              <a:buChar char="●"/>
              <a:defRPr b="0" i="0" sz="1800" u="none" cap="none" strike="noStrike">
                <a:solidFill>
                  <a:schemeClr val="dk2"/>
                </a:solidFill>
                <a:latin typeface="Source Code Pro"/>
                <a:ea typeface="Source Code Pro"/>
                <a:cs typeface="Source Code Pro"/>
                <a:sym typeface="Source Code Pro"/>
              </a:defRPr>
            </a:lvl1pPr>
            <a:lvl2pPr indent="-317500" lvl="1" marL="914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2pPr>
            <a:lvl3pPr indent="-317500" lvl="2" marL="1371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3pPr>
            <a:lvl4pPr indent="-317500" lvl="3" marL="1828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4pPr>
            <a:lvl5pPr indent="-317500" lvl="4" marL="22860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5pPr>
            <a:lvl6pPr indent="-317500" lvl="5" marL="27432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6pPr>
            <a:lvl7pPr indent="-317500" lvl="6" marL="32004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7pPr>
            <a:lvl8pPr indent="-317500" lvl="7" marL="36576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8pPr>
            <a:lvl9pPr indent="-317500" lvl="8" marL="4114800" marR="0" rtl="0" algn="l">
              <a:lnSpc>
                <a:spcPct val="115000"/>
              </a:lnSpc>
              <a:spcBef>
                <a:spcPts val="0"/>
              </a:spcBef>
              <a:spcAft>
                <a:spcPts val="0"/>
              </a:spcAft>
              <a:buClr>
                <a:schemeClr val="dk2"/>
              </a:buClr>
              <a:buSzPts val="1400"/>
              <a:buFont typeface="Source Code Pro"/>
              <a:buChar char="■"/>
              <a:defRPr b="0" i="0" sz="1400" u="none" cap="none" strike="noStrike">
                <a:solidFill>
                  <a:schemeClr val="dk2"/>
                </a:solidFill>
                <a:latin typeface="Source Code Pro"/>
                <a:ea typeface="Source Code Pro"/>
                <a:cs typeface="Source Code Pro"/>
                <a:sym typeface="Source Code Pro"/>
              </a:defRPr>
            </a:lvl9pPr>
          </a:lstStyle>
          <a:p/>
        </p:txBody>
      </p:sp>
      <p:sp>
        <p:nvSpPr>
          <p:cNvPr id="8" name="Google Shape;8;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hyperlink" Target="http://drive.google.com/file/d/1Jl-z9Q5tnZxiq_IEzu8nPLEmhnhNO5U4/view" TargetMode="External"/><Relationship Id="rId4" Type="http://schemas.openxmlformats.org/officeDocument/2006/relationships/image" Target="../media/image4.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hyperlink" Target="http://drive.google.com/file/d/1XIGkmpY4PPAKcC-BGCS4WDDN0l5ycvir/view" TargetMode="External"/><Relationship Id="rId4" Type="http://schemas.openxmlformats.org/officeDocument/2006/relationships/image" Target="../media/image2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hyperlink" Target="http://drive.google.com/file/d/1mwwci7CEyFi8eN_vtp6mbFhp116upCvW/view" TargetMode="External"/><Relationship Id="rId4"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34.png"/><Relationship Id="rId4" Type="http://schemas.openxmlformats.org/officeDocument/2006/relationships/image" Target="../media/image17.png"/><Relationship Id="rId5" Type="http://schemas.openxmlformats.org/officeDocument/2006/relationships/image" Target="../media/image8.png"/><Relationship Id="rId6"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9.png"/><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jpg"/><Relationship Id="rId4" Type="http://schemas.openxmlformats.org/officeDocument/2006/relationships/image" Target="../media/image21.jpg"/><Relationship Id="rId5" Type="http://schemas.openxmlformats.org/officeDocument/2006/relationships/image" Target="../media/image2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2.png"/><Relationship Id="rId4" Type="http://schemas.openxmlformats.org/officeDocument/2006/relationships/image" Target="../media/image24.png"/><Relationship Id="rId5"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1.png"/><Relationship Id="rId4" Type="http://schemas.openxmlformats.org/officeDocument/2006/relationships/image" Target="../media/image28.png"/><Relationship Id="rId5"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jpg"/><Relationship Id="rId4" Type="http://schemas.openxmlformats.org/officeDocument/2006/relationships/image" Target="../media/image5.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38.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3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7.xml"/><Relationship Id="rId3"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9.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 Id="rId3" Type="http://schemas.openxmlformats.org/officeDocument/2006/relationships/image" Target="../media/image4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
          <p:cNvSpPr txBox="1"/>
          <p:nvPr>
            <p:ph type="ctrTitle"/>
          </p:nvPr>
        </p:nvSpPr>
        <p:spPr>
          <a:xfrm>
            <a:off x="411175" y="644300"/>
            <a:ext cx="8282400" cy="21090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6000"/>
              <a:buNone/>
            </a:pPr>
            <a:r>
              <a:rPr lang="en" sz="3600"/>
              <a:t>UTILISING DEEP LEARNING IN </a:t>
            </a:r>
            <a:endParaRPr sz="3600"/>
          </a:p>
          <a:p>
            <a:pPr indent="0" lvl="0" marL="0" rtl="0" algn="ctr">
              <a:lnSpc>
                <a:spcPct val="100000"/>
              </a:lnSpc>
              <a:spcBef>
                <a:spcPts val="0"/>
              </a:spcBef>
              <a:spcAft>
                <a:spcPts val="0"/>
              </a:spcAft>
              <a:buSzPts val="6000"/>
              <a:buNone/>
            </a:pPr>
            <a:r>
              <a:rPr lang="en" sz="3600"/>
              <a:t>SIGN LANGUAGE </a:t>
            </a:r>
            <a:endParaRPr sz="3600"/>
          </a:p>
          <a:p>
            <a:pPr indent="0" lvl="0" marL="0" rtl="0" algn="ctr">
              <a:lnSpc>
                <a:spcPct val="100000"/>
              </a:lnSpc>
              <a:spcBef>
                <a:spcPts val="0"/>
              </a:spcBef>
              <a:spcAft>
                <a:spcPts val="0"/>
              </a:spcAft>
              <a:buSzPts val="6000"/>
              <a:buNone/>
            </a:pPr>
            <a:r>
              <a:rPr lang="en" sz="3600"/>
              <a:t>RECOGNITION &amp; INTERPRETATION</a:t>
            </a:r>
            <a:endParaRPr sz="3600"/>
          </a:p>
        </p:txBody>
      </p:sp>
      <p:sp>
        <p:nvSpPr>
          <p:cNvPr id="63" name="Google Shape;63;p1"/>
          <p:cNvSpPr txBox="1"/>
          <p:nvPr>
            <p:ph idx="1" type="subTitle"/>
          </p:nvPr>
        </p:nvSpPr>
        <p:spPr>
          <a:xfrm>
            <a:off x="411175" y="3398250"/>
            <a:ext cx="8282400" cy="1260600"/>
          </a:xfrm>
          <a:prstGeom prst="rect">
            <a:avLst/>
          </a:prstGeom>
          <a:noFill/>
          <a:ln>
            <a:noFill/>
          </a:ln>
        </p:spPr>
        <p:txBody>
          <a:bodyPr anchorCtr="0" anchor="ctr" bIns="91425" lIns="91425" spcFirstLastPara="1" rIns="91425" wrap="square" tIns="91425">
            <a:normAutofit/>
          </a:bodyPr>
          <a:lstStyle/>
          <a:p>
            <a:pPr indent="0" lvl="0" marL="0" rtl="0" algn="ctr">
              <a:lnSpc>
                <a:spcPct val="150000"/>
              </a:lnSpc>
              <a:spcBef>
                <a:spcPts val="0"/>
              </a:spcBef>
              <a:spcAft>
                <a:spcPts val="0"/>
              </a:spcAft>
              <a:buSzPts val="3600"/>
              <a:buNone/>
            </a:pPr>
            <a:r>
              <a:rPr lang="en" sz="1800"/>
              <a:t>CHAN JOSHUA JUAN YIN 	| 	BRANDON LIN ZHAN HONG 		| 	DUONG NGOC YEN</a:t>
            </a:r>
            <a:endParaRPr sz="1800"/>
          </a:p>
          <a:p>
            <a:pPr indent="0" lvl="0" marL="0" rtl="0" algn="ctr">
              <a:lnSpc>
                <a:spcPct val="150000"/>
              </a:lnSpc>
              <a:spcBef>
                <a:spcPts val="0"/>
              </a:spcBef>
              <a:spcAft>
                <a:spcPts val="0"/>
              </a:spcAft>
              <a:buSzPts val="3600"/>
              <a:buNone/>
            </a:pPr>
            <a:r>
              <a:rPr lang="en" sz="1800"/>
              <a:t>PHAM VAN LONG PHUOC	 |	 YU XINHUI 	| 	WANG YUJING</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0"/>
          <p:cNvPicPr preferRelativeResize="0"/>
          <p:nvPr/>
        </p:nvPicPr>
        <p:blipFill rotWithShape="1">
          <a:blip r:embed="rId3">
            <a:alphaModFix/>
          </a:blip>
          <a:srcRect b="0" l="0" r="0" t="0"/>
          <a:stretch/>
        </p:blipFill>
        <p:spPr>
          <a:xfrm>
            <a:off x="0" y="0"/>
            <a:ext cx="9144000" cy="5143496"/>
          </a:xfrm>
          <a:prstGeom prst="rect">
            <a:avLst/>
          </a:prstGeom>
          <a:noFill/>
          <a:ln>
            <a:noFill/>
          </a:ln>
        </p:spPr>
      </p:pic>
      <p:sp>
        <p:nvSpPr>
          <p:cNvPr id="135" name="Google Shape;135;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36" name="Google Shape;136;p10"/>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0"/>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1"/>
          <p:cNvPicPr preferRelativeResize="0"/>
          <p:nvPr/>
        </p:nvPicPr>
        <p:blipFill rotWithShape="1">
          <a:blip r:embed="rId3">
            <a:alphaModFix/>
          </a:blip>
          <a:srcRect b="0" l="0" r="0" t="0"/>
          <a:stretch/>
        </p:blipFill>
        <p:spPr>
          <a:xfrm>
            <a:off x="0" y="0"/>
            <a:ext cx="9144000" cy="5143496"/>
          </a:xfrm>
          <a:prstGeom prst="rect">
            <a:avLst/>
          </a:prstGeom>
          <a:noFill/>
          <a:ln>
            <a:noFill/>
          </a:ln>
        </p:spPr>
      </p:pic>
      <p:sp>
        <p:nvSpPr>
          <p:cNvPr id="143" name="Google Shape;143;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44" name="Google Shape;144;p11"/>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11"/>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2" title="Doctor.mp4">
            <a:hlinkClick r:id="rId3"/>
          </p:cNvPr>
          <p:cNvPicPr preferRelativeResize="0"/>
          <p:nvPr/>
        </p:nvPicPr>
        <p:blipFill rotWithShape="1">
          <a:blip r:embed="rId4">
            <a:alphaModFix/>
          </a:blip>
          <a:srcRect b="0" l="0" r="0" t="0"/>
          <a:stretch/>
        </p:blipFill>
        <p:spPr>
          <a:xfrm>
            <a:off x="0" y="38050"/>
            <a:ext cx="9144000" cy="5067398"/>
          </a:xfrm>
          <a:prstGeom prst="rect">
            <a:avLst/>
          </a:prstGeom>
          <a:noFill/>
          <a:ln>
            <a:noFill/>
          </a:ln>
        </p:spPr>
      </p:pic>
      <p:sp>
        <p:nvSpPr>
          <p:cNvPr id="151" name="Google Shape;151;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52" name="Google Shape;152;p12"/>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12"/>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12"/>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12"/>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61" name="Google Shape;161;p13"/>
          <p:cNvPicPr preferRelativeResize="0"/>
          <p:nvPr/>
        </p:nvPicPr>
        <p:blipFill rotWithShape="1">
          <a:blip r:embed="rId3">
            <a:alphaModFix/>
          </a:blip>
          <a:srcRect b="0" l="0" r="0" t="0"/>
          <a:stretch/>
        </p:blipFill>
        <p:spPr>
          <a:xfrm>
            <a:off x="0" y="451"/>
            <a:ext cx="9144002" cy="5142598"/>
          </a:xfrm>
          <a:prstGeom prst="rect">
            <a:avLst/>
          </a:prstGeom>
          <a:noFill/>
          <a:ln>
            <a:noFill/>
          </a:ln>
        </p:spPr>
      </p:pic>
      <p:sp>
        <p:nvSpPr>
          <p:cNvPr id="162" name="Google Shape;162;p13"/>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3"/>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14" title="Computer.mpeg">
            <a:hlinkClick r:id="rId3"/>
          </p:cNvPr>
          <p:cNvPicPr preferRelativeResize="0"/>
          <p:nvPr/>
        </p:nvPicPr>
        <p:blipFill rotWithShape="1">
          <a:blip r:embed="rId4">
            <a:alphaModFix/>
          </a:blip>
          <a:srcRect b="0" l="0" r="0" t="0"/>
          <a:stretch/>
        </p:blipFill>
        <p:spPr>
          <a:xfrm>
            <a:off x="0" y="38097"/>
            <a:ext cx="9144000" cy="5067305"/>
          </a:xfrm>
          <a:prstGeom prst="rect">
            <a:avLst/>
          </a:prstGeom>
          <a:noFill/>
          <a:ln>
            <a:noFill/>
          </a:ln>
        </p:spPr>
      </p:pic>
      <p:sp>
        <p:nvSpPr>
          <p:cNvPr id="169" name="Google Shape;169;p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70" name="Google Shape;170;p14"/>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14"/>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14"/>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4"/>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68"/>
                                        </p:tgtEl>
                                        <p:attrNameLst>
                                          <p:attrName>style.visibility</p:attrName>
                                        </p:attrNameLst>
                                      </p:cBhvr>
                                      <p:to>
                                        <p:strVal val="visible"/>
                                      </p:to>
                                    </p:set>
                                    <p:animEffect filter="fade" transition="in">
                                      <p:cBhvr>
                                        <p:cTn dur="1000"/>
                                        <p:tgtEl>
                                          <p:spTgt spid="1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79" name="Google Shape;179;p15"/>
          <p:cNvPicPr preferRelativeResize="0"/>
          <p:nvPr/>
        </p:nvPicPr>
        <p:blipFill rotWithShape="1">
          <a:blip r:embed="rId3">
            <a:alphaModFix/>
          </a:blip>
          <a:srcRect b="0" l="0" r="0" t="0"/>
          <a:stretch/>
        </p:blipFill>
        <p:spPr>
          <a:xfrm>
            <a:off x="0" y="451"/>
            <a:ext cx="9144002" cy="5142598"/>
          </a:xfrm>
          <a:prstGeom prst="rect">
            <a:avLst/>
          </a:prstGeom>
          <a:noFill/>
          <a:ln>
            <a:noFill/>
          </a:ln>
        </p:spPr>
      </p:pic>
      <p:sp>
        <p:nvSpPr>
          <p:cNvPr id="180" name="Google Shape;180;p15"/>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16" title="City.mp4">
            <a:hlinkClick r:id="rId3"/>
          </p:cNvPr>
          <p:cNvPicPr preferRelativeResize="0"/>
          <p:nvPr/>
        </p:nvPicPr>
        <p:blipFill rotWithShape="1">
          <a:blip r:embed="rId4">
            <a:alphaModFix/>
          </a:blip>
          <a:srcRect b="0" l="0" r="0" t="0"/>
          <a:stretch/>
        </p:blipFill>
        <p:spPr>
          <a:xfrm>
            <a:off x="0" y="38097"/>
            <a:ext cx="9144000" cy="5067305"/>
          </a:xfrm>
          <a:prstGeom prst="rect">
            <a:avLst/>
          </a:prstGeom>
          <a:noFill/>
          <a:ln>
            <a:noFill/>
          </a:ln>
        </p:spPr>
      </p:pic>
      <p:sp>
        <p:nvSpPr>
          <p:cNvPr id="187" name="Google Shape;187;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88" name="Google Shape;188;p16"/>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16"/>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16"/>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16"/>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97" name="Google Shape;197;p17"/>
          <p:cNvPicPr preferRelativeResize="0"/>
          <p:nvPr/>
        </p:nvPicPr>
        <p:blipFill rotWithShape="1">
          <a:blip r:embed="rId3">
            <a:alphaModFix/>
          </a:blip>
          <a:srcRect b="0" l="0" r="0" t="0"/>
          <a:stretch/>
        </p:blipFill>
        <p:spPr>
          <a:xfrm>
            <a:off x="0" y="451"/>
            <a:ext cx="9144002" cy="5142598"/>
          </a:xfrm>
          <a:prstGeom prst="rect">
            <a:avLst/>
          </a:prstGeom>
          <a:noFill/>
          <a:ln>
            <a:noFill/>
          </a:ln>
        </p:spPr>
      </p:pic>
      <p:sp>
        <p:nvSpPr>
          <p:cNvPr id="198" name="Google Shape;198;p17"/>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17"/>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p14:dur="200">
        <p:fade/>
      </p:transition>
    </mc:Choice>
    <mc:Fallback>
      <p:transition>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05" name="Google Shape;205;p1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Merits &amp; Limitations</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11" name="Google Shape;211;p1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Merits</a:t>
            </a:r>
            <a:endParaRPr/>
          </a:p>
        </p:txBody>
      </p:sp>
      <p:sp>
        <p:nvSpPr>
          <p:cNvPr id="212" name="Google Shape;212;p19"/>
          <p:cNvSpPr txBox="1"/>
          <p:nvPr>
            <p:ph idx="2" type="body"/>
          </p:nvPr>
        </p:nvSpPr>
        <p:spPr>
          <a:xfrm>
            <a:off x="539925" y="1429025"/>
            <a:ext cx="7377600" cy="4641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400"/>
              <a:buNone/>
            </a:pPr>
            <a:r>
              <a:rPr b="1" lang="en"/>
              <a:t>Expand the capacity</a:t>
            </a:r>
            <a:r>
              <a:rPr lang="en"/>
              <a:t> of interpretation to </a:t>
            </a:r>
            <a:r>
              <a:rPr b="1" lang="en"/>
              <a:t>111</a:t>
            </a:r>
            <a:r>
              <a:rPr lang="en"/>
              <a:t> words</a:t>
            </a:r>
            <a:endParaRPr/>
          </a:p>
          <a:p>
            <a:pPr indent="0" lvl="0" marL="0" rtl="0" algn="ctr">
              <a:lnSpc>
                <a:spcPct val="115000"/>
              </a:lnSpc>
              <a:spcBef>
                <a:spcPts val="1200"/>
              </a:spcBef>
              <a:spcAft>
                <a:spcPts val="0"/>
              </a:spcAft>
              <a:buSzPts val="1400"/>
              <a:buNone/>
            </a:pPr>
            <a:r>
              <a:t/>
            </a:r>
            <a:endParaRPr b="1"/>
          </a:p>
          <a:p>
            <a:pPr indent="0" lvl="0" marL="0" rtl="0" algn="ctr">
              <a:lnSpc>
                <a:spcPct val="115000"/>
              </a:lnSpc>
              <a:spcBef>
                <a:spcPts val="1200"/>
              </a:spcBef>
              <a:spcAft>
                <a:spcPts val="1200"/>
              </a:spcAft>
              <a:buSzPts val="1400"/>
              <a:buNone/>
            </a:pPr>
            <a:r>
              <a:t/>
            </a:r>
            <a:endParaRPr b="1"/>
          </a:p>
        </p:txBody>
      </p:sp>
      <p:pic>
        <p:nvPicPr>
          <p:cNvPr id="213" name="Google Shape;213;p19"/>
          <p:cNvPicPr preferRelativeResize="0"/>
          <p:nvPr/>
        </p:nvPicPr>
        <p:blipFill rotWithShape="1">
          <a:blip r:embed="rId3">
            <a:alphaModFix/>
          </a:blip>
          <a:srcRect b="0" l="0" r="0" t="0"/>
          <a:stretch/>
        </p:blipFill>
        <p:spPr>
          <a:xfrm>
            <a:off x="1218874" y="2491250"/>
            <a:ext cx="2410550" cy="1707350"/>
          </a:xfrm>
          <a:prstGeom prst="rect">
            <a:avLst/>
          </a:prstGeom>
          <a:noFill/>
          <a:ln>
            <a:noFill/>
          </a:ln>
        </p:spPr>
      </p:pic>
      <p:sp>
        <p:nvSpPr>
          <p:cNvPr id="214" name="Google Shape;214;p19"/>
          <p:cNvSpPr txBox="1"/>
          <p:nvPr/>
        </p:nvSpPr>
        <p:spPr>
          <a:xfrm>
            <a:off x="4959400" y="2556950"/>
            <a:ext cx="28635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p:txBody>
      </p:sp>
      <p:sp>
        <p:nvSpPr>
          <p:cNvPr id="215" name="Google Shape;215;p19"/>
          <p:cNvSpPr txBox="1"/>
          <p:nvPr/>
        </p:nvSpPr>
        <p:spPr>
          <a:xfrm>
            <a:off x="5205400" y="3021675"/>
            <a:ext cx="2617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666666"/>
                </a:solidFill>
                <a:latin typeface="Source Code Pro"/>
                <a:ea typeface="Source Code Pro"/>
                <a:cs typeface="Source Code Pro"/>
                <a:sym typeface="Source Code Pro"/>
              </a:rPr>
              <a:t>111 Words</a:t>
            </a:r>
            <a:endParaRPr b="1" i="0" sz="3000" u="none" cap="none" strike="noStrike">
              <a:solidFill>
                <a:srgbClr val="666666"/>
              </a:solidFill>
              <a:latin typeface="Source Code Pro"/>
              <a:ea typeface="Source Code Pro"/>
              <a:cs typeface="Source Code Pro"/>
              <a:sym typeface="Source Code Pro"/>
            </a:endParaRPr>
          </a:p>
        </p:txBody>
      </p:sp>
      <p:pic>
        <p:nvPicPr>
          <p:cNvPr id="216" name="Google Shape;216;p19"/>
          <p:cNvPicPr preferRelativeResize="0"/>
          <p:nvPr/>
        </p:nvPicPr>
        <p:blipFill rotWithShape="1">
          <a:blip r:embed="rId4">
            <a:alphaModFix/>
          </a:blip>
          <a:srcRect b="21398" l="0" r="0" t="10234"/>
          <a:stretch/>
        </p:blipFill>
        <p:spPr>
          <a:xfrm>
            <a:off x="1268825" y="2422650"/>
            <a:ext cx="2310643" cy="2106275"/>
          </a:xfrm>
          <a:prstGeom prst="rect">
            <a:avLst/>
          </a:prstGeom>
          <a:noFill/>
          <a:ln>
            <a:noFill/>
          </a:ln>
        </p:spPr>
      </p:pic>
      <p:pic>
        <p:nvPicPr>
          <p:cNvPr id="217" name="Google Shape;217;p19"/>
          <p:cNvPicPr preferRelativeResize="0"/>
          <p:nvPr/>
        </p:nvPicPr>
        <p:blipFill rotWithShape="1">
          <a:blip r:embed="rId5">
            <a:alphaModFix/>
          </a:blip>
          <a:srcRect b="0" l="0" r="0" t="0"/>
          <a:stretch/>
        </p:blipFill>
        <p:spPr>
          <a:xfrm>
            <a:off x="4788550" y="2292338"/>
            <a:ext cx="2617501" cy="2583937"/>
          </a:xfrm>
          <a:prstGeom prst="rect">
            <a:avLst/>
          </a:prstGeom>
          <a:noFill/>
          <a:ln>
            <a:noFill/>
          </a:ln>
        </p:spPr>
      </p:pic>
      <p:sp>
        <p:nvSpPr>
          <p:cNvPr id="218" name="Google Shape;218;p19"/>
          <p:cNvSpPr txBox="1"/>
          <p:nvPr/>
        </p:nvSpPr>
        <p:spPr>
          <a:xfrm>
            <a:off x="633225" y="1863725"/>
            <a:ext cx="72843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1200"/>
              </a:spcAft>
              <a:buClr>
                <a:srgbClr val="000000"/>
              </a:buClr>
              <a:buSzPts val="1400"/>
              <a:buFont typeface="Arial"/>
              <a:buNone/>
            </a:pPr>
            <a:r>
              <a:rPr b="0" i="0" lang="en" sz="1400" u="none" cap="none" strike="noStrike">
                <a:solidFill>
                  <a:schemeClr val="dk2"/>
                </a:solidFill>
                <a:latin typeface="Source Code Pro"/>
                <a:ea typeface="Source Code Pro"/>
                <a:cs typeface="Source Code Pro"/>
                <a:sym typeface="Source Code Pro"/>
              </a:rPr>
              <a:t>Our model is </a:t>
            </a:r>
            <a:r>
              <a:rPr b="1" i="0" lang="en" sz="1400" u="none" cap="none" strike="noStrike">
                <a:solidFill>
                  <a:schemeClr val="dk2"/>
                </a:solidFill>
                <a:latin typeface="Source Code Pro"/>
                <a:ea typeface="Source Code Pro"/>
                <a:cs typeface="Source Code Pro"/>
                <a:sym typeface="Source Code Pro"/>
              </a:rPr>
              <a:t>user friendly</a:t>
            </a:r>
            <a:r>
              <a:rPr b="0" i="0" lang="en" sz="1400" u="none" cap="none" strike="noStrike">
                <a:solidFill>
                  <a:schemeClr val="dk2"/>
                </a:solidFill>
                <a:latin typeface="Source Code Pro"/>
                <a:ea typeface="Source Code Pro"/>
                <a:cs typeface="Source Code Pro"/>
                <a:sym typeface="Source Code Pro"/>
              </a:rPr>
              <a:t> and </a:t>
            </a:r>
            <a:r>
              <a:rPr b="1" i="0" lang="en" sz="1400" u="none" cap="none" strike="noStrike">
                <a:solidFill>
                  <a:schemeClr val="dk2"/>
                </a:solidFill>
                <a:latin typeface="Source Code Pro"/>
                <a:ea typeface="Source Code Pro"/>
                <a:cs typeface="Source Code Pro"/>
                <a:sym typeface="Source Code Pro"/>
              </a:rPr>
              <a:t>cost saving</a:t>
            </a:r>
            <a:endParaRPr b="0" i="0" sz="1400" u="none" cap="none" strike="noStrike">
              <a:solidFill>
                <a:srgbClr val="000000"/>
              </a:solidFill>
              <a:latin typeface="Source Code Pro"/>
              <a:ea typeface="Source Code Pro"/>
              <a:cs typeface="Source Code Pro"/>
              <a:sym typeface="Source Code Pro"/>
            </a:endParaRPr>
          </a:p>
        </p:txBody>
      </p:sp>
      <p:sp>
        <p:nvSpPr>
          <p:cNvPr id="219" name="Google Shape;219;p19"/>
          <p:cNvSpPr txBox="1"/>
          <p:nvPr/>
        </p:nvSpPr>
        <p:spPr>
          <a:xfrm>
            <a:off x="988925" y="1770600"/>
            <a:ext cx="5094900" cy="1545300"/>
          </a:xfrm>
          <a:prstGeom prst="rect">
            <a:avLst/>
          </a:prstGeom>
          <a:noFill/>
          <a:ln>
            <a:noFill/>
          </a:ln>
        </p:spPr>
        <p:txBody>
          <a:bodyPr anchorCtr="0" anchor="t" bIns="91425" lIns="91425" spcFirstLastPara="1" rIns="91425" wrap="square" tIns="91425">
            <a:spAutoFit/>
          </a:bodyPr>
          <a:lstStyle/>
          <a:p>
            <a:pPr indent="457200" lvl="0" marL="0" marR="0" rtl="0" algn="l">
              <a:lnSpc>
                <a:spcPct val="115000"/>
              </a:lnSpc>
              <a:spcBef>
                <a:spcPts val="0"/>
              </a:spcBef>
              <a:spcAft>
                <a:spcPts val="0"/>
              </a:spcAft>
              <a:buClr>
                <a:srgbClr val="000000"/>
              </a:buClr>
              <a:buSzPts val="1400"/>
              <a:buFont typeface="Arial"/>
              <a:buNone/>
            </a:pPr>
            <a:r>
              <a:rPr b="1" i="0" lang="en" sz="1400" u="none" cap="none" strike="noStrike">
                <a:solidFill>
                  <a:schemeClr val="dk2"/>
                </a:solidFill>
                <a:latin typeface="Source Code Pro"/>
                <a:ea typeface="Source Code Pro"/>
                <a:cs typeface="Source Code Pro"/>
                <a:sym typeface="Source Code Pro"/>
              </a:rPr>
              <a:t>Accuracy</a:t>
            </a:r>
            <a:endParaRPr b="1"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1200"/>
              </a:spcBef>
              <a:spcAft>
                <a:spcPts val="0"/>
              </a:spcAft>
              <a:buClr>
                <a:schemeClr val="dk2"/>
              </a:buClr>
              <a:buSzPts val="1400"/>
              <a:buFont typeface="Source Code Pro"/>
              <a:buChar char="●"/>
            </a:pPr>
            <a:r>
              <a:rPr b="0" i="0" lang="en" sz="1400" u="none" cap="none" strike="noStrike">
                <a:solidFill>
                  <a:schemeClr val="dk2"/>
                </a:solidFill>
                <a:latin typeface="Source Code Pro"/>
                <a:ea typeface="Source Code Pro"/>
                <a:cs typeface="Source Code Pro"/>
                <a:sym typeface="Source Code Pro"/>
              </a:rPr>
              <a:t>Train accuracy: 91.43%</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en" sz="1400" u="none" cap="none" strike="noStrike">
                <a:solidFill>
                  <a:schemeClr val="dk2"/>
                </a:solidFill>
                <a:latin typeface="Source Code Pro"/>
                <a:ea typeface="Source Code Pro"/>
                <a:cs typeface="Source Code Pro"/>
                <a:sym typeface="Source Code Pro"/>
              </a:rPr>
              <a:t>Test accuracy: 52.99%</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en" sz="1400" u="none" cap="none" strike="noStrike">
                <a:solidFill>
                  <a:schemeClr val="dk2"/>
                </a:solidFill>
                <a:latin typeface="Source Code Pro"/>
                <a:ea typeface="Source Code Pro"/>
                <a:cs typeface="Source Code Pro"/>
                <a:sym typeface="Source Code Pro"/>
              </a:rPr>
              <a:t>Top 3 accuracy: 71.79%</a:t>
            </a:r>
            <a:endParaRPr b="0" i="0" sz="1400" u="none" cap="none" strike="noStrike">
              <a:solidFill>
                <a:schemeClr val="dk2"/>
              </a:solidFill>
              <a:latin typeface="Source Code Pro"/>
              <a:ea typeface="Source Code Pro"/>
              <a:cs typeface="Source Code Pro"/>
              <a:sym typeface="Source Code Pro"/>
            </a:endParaRPr>
          </a:p>
          <a:p>
            <a:pPr indent="-317500" lvl="0" marL="457200" marR="0" rtl="0" algn="l">
              <a:lnSpc>
                <a:spcPct val="115000"/>
              </a:lnSpc>
              <a:spcBef>
                <a:spcPts val="0"/>
              </a:spcBef>
              <a:spcAft>
                <a:spcPts val="0"/>
              </a:spcAft>
              <a:buClr>
                <a:schemeClr val="dk2"/>
              </a:buClr>
              <a:buSzPts val="1400"/>
              <a:buFont typeface="Source Code Pro"/>
              <a:buChar char="●"/>
            </a:pPr>
            <a:r>
              <a:rPr b="0" i="0" lang="en" sz="1400" u="none" cap="none" strike="noStrike">
                <a:solidFill>
                  <a:schemeClr val="dk2"/>
                </a:solidFill>
                <a:latin typeface="Source Code Pro"/>
                <a:ea typeface="Source Code Pro"/>
                <a:cs typeface="Source Code Pro"/>
                <a:sym typeface="Source Code Pro"/>
              </a:rPr>
              <a:t>Top 10 accuracy:  85.47%</a:t>
            </a:r>
            <a:endParaRPr b="0" i="0" sz="1400" u="none" cap="none" strike="noStrike">
              <a:solidFill>
                <a:srgbClr val="000000"/>
              </a:solidFill>
              <a:latin typeface="Source Code Pro"/>
              <a:ea typeface="Source Code Pro"/>
              <a:cs typeface="Source Code Pro"/>
              <a:sym typeface="Source Code Pro"/>
            </a:endParaRPr>
          </a:p>
        </p:txBody>
      </p:sp>
      <p:pic>
        <p:nvPicPr>
          <p:cNvPr id="220" name="Google Shape;220;p19"/>
          <p:cNvPicPr preferRelativeResize="0"/>
          <p:nvPr/>
        </p:nvPicPr>
        <p:blipFill rotWithShape="1">
          <a:blip r:embed="rId6">
            <a:alphaModFix/>
          </a:blip>
          <a:srcRect b="0" l="0" r="0" t="0"/>
          <a:stretch/>
        </p:blipFill>
        <p:spPr>
          <a:xfrm>
            <a:off x="1473750" y="3315902"/>
            <a:ext cx="2310650" cy="1639823"/>
          </a:xfrm>
          <a:prstGeom prst="rect">
            <a:avLst/>
          </a:prstGeom>
          <a:noFill/>
          <a:ln>
            <a:noFill/>
          </a:ln>
        </p:spPr>
      </p:pic>
      <p:sp>
        <p:nvSpPr>
          <p:cNvPr id="221" name="Google Shape;221;p19"/>
          <p:cNvSpPr txBox="1"/>
          <p:nvPr/>
        </p:nvSpPr>
        <p:spPr>
          <a:xfrm>
            <a:off x="0" y="4743300"/>
            <a:ext cx="718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a:ea typeface="Source Code Pro"/>
                <a:cs typeface="Source Code Pro"/>
                <a:sym typeface="Source Code Pro"/>
              </a:rPr>
              <a:t>[4,5]</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2"/>
                                        </p:tgtEl>
                                        <p:attrNameLst>
                                          <p:attrName>style.visibility</p:attrName>
                                        </p:attrNameLst>
                                      </p:cBhvr>
                                      <p:to>
                                        <p:strVal val="visible"/>
                                      </p:to>
                                    </p:set>
                                    <p:animEffect filter="fade" transition="in">
                                      <p:cBhvr>
                                        <p:cTn dur="1000"/>
                                        <p:tgtEl>
                                          <p:spTgt spid="21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
                                        </p:tgtEl>
                                        <p:attrNameLst>
                                          <p:attrName>style.visibility</p:attrName>
                                        </p:attrNameLst>
                                      </p:cBhvr>
                                      <p:to>
                                        <p:strVal val="visible"/>
                                      </p:to>
                                    </p:set>
                                    <p:animEffect filter="fade" transition="in">
                                      <p:cBhvr>
                                        <p:cTn dur="1000"/>
                                        <p:tgtEl>
                                          <p:spTgt spid="2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13"/>
                                        </p:tgtEl>
                                      </p:cBhvr>
                                    </p:animEffect>
                                    <p:set>
                                      <p:cBhvr>
                                        <p:cTn dur="1" fill="hold">
                                          <p:stCondLst>
                                            <p:cond delay="1000"/>
                                          </p:stCondLst>
                                        </p:cTn>
                                        <p:tgtEl>
                                          <p:spTgt spid="21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19"/>
                                        </p:tgtEl>
                                        <p:attrNameLst>
                                          <p:attrName>style.visibility</p:attrName>
                                        </p:attrNameLst>
                                      </p:cBhvr>
                                      <p:to>
                                        <p:strVal val="visible"/>
                                      </p:to>
                                    </p:set>
                                    <p:animEffect filter="fade" transition="in">
                                      <p:cBhvr>
                                        <p:cTn dur="1000"/>
                                        <p:tgtEl>
                                          <p:spTgt spid="219"/>
                                        </p:tgtEl>
                                      </p:cBhvr>
                                    </p:animEffect>
                                  </p:childTnLst>
                                </p:cTn>
                              </p:par>
                              <p:par>
                                <p:cTn fill="hold" nodeType="withEffect" presetClass="entr" presetID="10" presetSubtype="0">
                                  <p:stCondLst>
                                    <p:cond delay="0"/>
                                  </p:stCondLst>
                                  <p:childTnLst>
                                    <p:set>
                                      <p:cBhvr>
                                        <p:cTn dur="1" fill="hold">
                                          <p:stCondLst>
                                            <p:cond delay="0"/>
                                          </p:stCondLst>
                                        </p:cTn>
                                        <p:tgtEl>
                                          <p:spTgt spid="220"/>
                                        </p:tgtEl>
                                        <p:attrNameLst>
                                          <p:attrName>style.visibility</p:attrName>
                                        </p:attrNameLst>
                                      </p:cBhvr>
                                      <p:to>
                                        <p:strVal val="visible"/>
                                      </p:to>
                                    </p:set>
                                    <p:animEffect filter="fade" transition="in">
                                      <p:cBhvr>
                                        <p:cTn dur="1000"/>
                                        <p:tgtEl>
                                          <p:spTgt spid="22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8"/>
                                        </p:tgtEl>
                                        <p:attrNameLst>
                                          <p:attrName>style.visibility</p:attrName>
                                        </p:attrNameLst>
                                      </p:cBhvr>
                                      <p:to>
                                        <p:strVal val="visible"/>
                                      </p:to>
                                    </p:set>
                                    <p:animEffect filter="fade" transition="in">
                                      <p:cBhvr>
                                        <p:cTn dur="1000"/>
                                        <p:tgtEl>
                                          <p:spTgt spid="218"/>
                                        </p:tgtEl>
                                      </p:cBhvr>
                                    </p:animEffect>
                                  </p:childTnLst>
                                </p:cTn>
                              </p:par>
                              <p:par>
                                <p:cTn fill="hold" nodeType="withEffect" presetClass="exit" presetID="10" presetSubtype="0">
                                  <p:stCondLst>
                                    <p:cond delay="0"/>
                                  </p:stCondLst>
                                  <p:childTnLst>
                                    <p:animEffect filter="fade" transition="out">
                                      <p:cBhvr>
                                        <p:cTn dur="1000"/>
                                        <p:tgtEl>
                                          <p:spTgt spid="219"/>
                                        </p:tgtEl>
                                      </p:cBhvr>
                                    </p:animEffect>
                                    <p:set>
                                      <p:cBhvr>
                                        <p:cTn dur="1" fill="hold">
                                          <p:stCondLst>
                                            <p:cond delay="1000"/>
                                          </p:stCondLst>
                                        </p:cTn>
                                        <p:tgtEl>
                                          <p:spTgt spid="21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20"/>
                                        </p:tgtEl>
                                      </p:cBhvr>
                                    </p:animEffect>
                                    <p:set>
                                      <p:cBhvr>
                                        <p:cTn dur="1" fill="hold">
                                          <p:stCondLst>
                                            <p:cond delay="1000"/>
                                          </p:stCondLst>
                                        </p:cTn>
                                        <p:tgtEl>
                                          <p:spTgt spid="22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15"/>
                                        </p:tgtEl>
                                      </p:cBhvr>
                                    </p:animEffect>
                                    <p:set>
                                      <p:cBhvr>
                                        <p:cTn dur="1" fill="hold">
                                          <p:stCondLst>
                                            <p:cond delay="1000"/>
                                          </p:stCondLst>
                                        </p:cTn>
                                        <p:tgtEl>
                                          <p:spTgt spid="21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6"/>
                                        </p:tgtEl>
                                        <p:attrNameLst>
                                          <p:attrName>style.visibility</p:attrName>
                                        </p:attrNameLst>
                                      </p:cBhvr>
                                      <p:to>
                                        <p:strVal val="visible"/>
                                      </p:to>
                                    </p:set>
                                    <p:animEffect filter="fade" transition="in">
                                      <p:cBhvr>
                                        <p:cTn dur="1000"/>
                                        <p:tgtEl>
                                          <p:spTgt spid="2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7"/>
                                        </p:tgtEl>
                                        <p:attrNameLst>
                                          <p:attrName>style.visibility</p:attrName>
                                        </p:attrNameLst>
                                      </p:cBhvr>
                                      <p:to>
                                        <p:strVal val="visible"/>
                                      </p:to>
                                    </p:set>
                                    <p:animEffect filter="fade" transition="in">
                                      <p:cBhvr>
                                        <p:cTn dur="1000"/>
                                        <p:tgtEl>
                                          <p:spTgt spid="2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AGENDA</a:t>
            </a:r>
            <a:endParaRPr/>
          </a:p>
        </p:txBody>
      </p:sp>
      <p:sp>
        <p:nvSpPr>
          <p:cNvPr id="69" name="Google Shape;69;p2"/>
          <p:cNvSpPr txBox="1"/>
          <p:nvPr>
            <p:ph idx="1" type="body"/>
          </p:nvPr>
        </p:nvSpPr>
        <p:spPr>
          <a:xfrm>
            <a:off x="311700" y="1468825"/>
            <a:ext cx="8520600" cy="3481200"/>
          </a:xfrm>
          <a:prstGeom prst="rect">
            <a:avLst/>
          </a:prstGeom>
          <a:noFill/>
          <a:ln>
            <a:noFill/>
          </a:ln>
        </p:spPr>
        <p:txBody>
          <a:bodyPr anchorCtr="0" anchor="t" bIns="91425" lIns="91425" spcFirstLastPara="1" rIns="91425" wrap="square" tIns="91425">
            <a:normAutofit/>
          </a:bodyPr>
          <a:lstStyle/>
          <a:p>
            <a:pPr indent="-342900" lvl="0" marL="457200" rtl="0" algn="l">
              <a:lnSpc>
                <a:spcPct val="150000"/>
              </a:lnSpc>
              <a:spcBef>
                <a:spcPts val="0"/>
              </a:spcBef>
              <a:spcAft>
                <a:spcPts val="0"/>
              </a:spcAft>
              <a:buSzPts val="1800"/>
              <a:buChar char="●"/>
            </a:pPr>
            <a:r>
              <a:rPr lang="en"/>
              <a:t>Preface &amp; Objectives</a:t>
            </a:r>
            <a:endParaRPr/>
          </a:p>
          <a:p>
            <a:pPr indent="-342900" lvl="0" marL="457200" rtl="0" algn="l">
              <a:lnSpc>
                <a:spcPct val="150000"/>
              </a:lnSpc>
              <a:spcBef>
                <a:spcPts val="0"/>
              </a:spcBef>
              <a:spcAft>
                <a:spcPts val="0"/>
              </a:spcAft>
              <a:buSzPts val="1800"/>
              <a:buChar char="●"/>
            </a:pPr>
            <a:r>
              <a:rPr lang="en"/>
              <a:t>Product Showcase</a:t>
            </a:r>
            <a:endParaRPr/>
          </a:p>
          <a:p>
            <a:pPr indent="-342900" lvl="0" marL="457200" rtl="0" algn="l">
              <a:lnSpc>
                <a:spcPct val="150000"/>
              </a:lnSpc>
              <a:spcBef>
                <a:spcPts val="0"/>
              </a:spcBef>
              <a:spcAft>
                <a:spcPts val="0"/>
              </a:spcAft>
              <a:buSzPts val="1800"/>
              <a:buChar char="●"/>
            </a:pPr>
            <a:r>
              <a:rPr lang="en"/>
              <a:t>Merits &amp; Limitations</a:t>
            </a:r>
            <a:endParaRPr/>
          </a:p>
          <a:p>
            <a:pPr indent="-342900" lvl="0" marL="457200" rtl="0" algn="l">
              <a:lnSpc>
                <a:spcPct val="150000"/>
              </a:lnSpc>
              <a:spcBef>
                <a:spcPts val="0"/>
              </a:spcBef>
              <a:spcAft>
                <a:spcPts val="0"/>
              </a:spcAft>
              <a:buSzPts val="1800"/>
              <a:buChar char="●"/>
            </a:pPr>
            <a:r>
              <a:rPr lang="en"/>
              <a:t>Approaches &amp; Outcomes</a:t>
            </a:r>
            <a:endParaRPr/>
          </a:p>
          <a:p>
            <a:pPr indent="-342900" lvl="0" marL="457200" rtl="0" algn="l">
              <a:lnSpc>
                <a:spcPct val="150000"/>
              </a:lnSpc>
              <a:spcBef>
                <a:spcPts val="0"/>
              </a:spcBef>
              <a:spcAft>
                <a:spcPts val="0"/>
              </a:spcAft>
              <a:buSzPts val="1800"/>
              <a:buChar char="●"/>
            </a:pPr>
            <a:r>
              <a:rPr lang="en"/>
              <a:t>Future Improvements</a:t>
            </a:r>
            <a:endParaRPr/>
          </a:p>
          <a:p>
            <a:pPr indent="-342900" lvl="0" marL="457200" rtl="0" algn="l">
              <a:lnSpc>
                <a:spcPct val="150000"/>
              </a:lnSpc>
              <a:spcBef>
                <a:spcPts val="0"/>
              </a:spcBef>
              <a:spcAft>
                <a:spcPts val="0"/>
              </a:spcAft>
              <a:buSzPts val="1800"/>
              <a:buChar char="●"/>
            </a:pPr>
            <a:r>
              <a:rPr lang="en"/>
              <a:t>Concluding Statements</a:t>
            </a:r>
            <a:endParaRPr/>
          </a:p>
          <a:p>
            <a:pPr indent="-342900" lvl="0" marL="457200" rtl="0" algn="l">
              <a:lnSpc>
                <a:spcPct val="150000"/>
              </a:lnSpc>
              <a:spcBef>
                <a:spcPts val="0"/>
              </a:spcBef>
              <a:spcAft>
                <a:spcPts val="0"/>
              </a:spcAft>
              <a:buSzPts val="1800"/>
              <a:buChar char="●"/>
            </a:pPr>
            <a:r>
              <a:rPr lang="en"/>
              <a:t>References</a:t>
            </a:r>
            <a:endParaRPr/>
          </a:p>
          <a:p>
            <a:pPr indent="-342900" lvl="0" marL="457200" rtl="0" algn="l">
              <a:lnSpc>
                <a:spcPct val="150000"/>
              </a:lnSpc>
              <a:spcBef>
                <a:spcPts val="0"/>
              </a:spcBef>
              <a:spcAft>
                <a:spcPts val="0"/>
              </a:spcAft>
              <a:buSzPts val="1800"/>
              <a:buChar char="●"/>
            </a:pPr>
            <a:r>
              <a:rPr lang="en"/>
              <a:t>Q&amp;A</a:t>
            </a:r>
            <a:endParaRPr/>
          </a:p>
        </p:txBody>
      </p:sp>
      <p:sp>
        <p:nvSpPr>
          <p:cNvPr id="70" name="Google Shape;70;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0" st="0"/>
                                            </p:txEl>
                                          </p:spTgt>
                                        </p:tgtEl>
                                        <p:attrNameLst>
                                          <p:attrName>style.visibility</p:attrName>
                                        </p:attrNameLst>
                                      </p:cBhvr>
                                      <p:to>
                                        <p:strVal val="visible"/>
                                      </p:to>
                                    </p:set>
                                    <p:animEffect filter="fade" transition="in">
                                      <p:cBhvr>
                                        <p:cTn dur="300"/>
                                        <p:tgtEl>
                                          <p:spTgt spid="6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1" st="1"/>
                                            </p:txEl>
                                          </p:spTgt>
                                        </p:tgtEl>
                                        <p:attrNameLst>
                                          <p:attrName>style.visibility</p:attrName>
                                        </p:attrNameLst>
                                      </p:cBhvr>
                                      <p:to>
                                        <p:strVal val="visible"/>
                                      </p:to>
                                    </p:set>
                                    <p:animEffect filter="fade" transition="in">
                                      <p:cBhvr>
                                        <p:cTn dur="300"/>
                                        <p:tgtEl>
                                          <p:spTgt spid="6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2" st="2"/>
                                            </p:txEl>
                                          </p:spTgt>
                                        </p:tgtEl>
                                        <p:attrNameLst>
                                          <p:attrName>style.visibility</p:attrName>
                                        </p:attrNameLst>
                                      </p:cBhvr>
                                      <p:to>
                                        <p:strVal val="visible"/>
                                      </p:to>
                                    </p:set>
                                    <p:animEffect filter="fade" transition="in">
                                      <p:cBhvr>
                                        <p:cTn dur="300"/>
                                        <p:tgtEl>
                                          <p:spTgt spid="6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3" st="3"/>
                                            </p:txEl>
                                          </p:spTgt>
                                        </p:tgtEl>
                                        <p:attrNameLst>
                                          <p:attrName>style.visibility</p:attrName>
                                        </p:attrNameLst>
                                      </p:cBhvr>
                                      <p:to>
                                        <p:strVal val="visible"/>
                                      </p:to>
                                    </p:set>
                                    <p:animEffect filter="fade" transition="in">
                                      <p:cBhvr>
                                        <p:cTn dur="300"/>
                                        <p:tgtEl>
                                          <p:spTgt spid="6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4" st="4"/>
                                            </p:txEl>
                                          </p:spTgt>
                                        </p:tgtEl>
                                        <p:attrNameLst>
                                          <p:attrName>style.visibility</p:attrName>
                                        </p:attrNameLst>
                                      </p:cBhvr>
                                      <p:to>
                                        <p:strVal val="visible"/>
                                      </p:to>
                                    </p:set>
                                    <p:animEffect filter="fade" transition="in">
                                      <p:cBhvr>
                                        <p:cTn dur="300"/>
                                        <p:tgtEl>
                                          <p:spTgt spid="6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5" st="5"/>
                                            </p:txEl>
                                          </p:spTgt>
                                        </p:tgtEl>
                                        <p:attrNameLst>
                                          <p:attrName>style.visibility</p:attrName>
                                        </p:attrNameLst>
                                      </p:cBhvr>
                                      <p:to>
                                        <p:strVal val="visible"/>
                                      </p:to>
                                    </p:set>
                                    <p:animEffect filter="fade" transition="in">
                                      <p:cBhvr>
                                        <p:cTn dur="300"/>
                                        <p:tgtEl>
                                          <p:spTgt spid="69">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6" st="6"/>
                                            </p:txEl>
                                          </p:spTgt>
                                        </p:tgtEl>
                                        <p:attrNameLst>
                                          <p:attrName>style.visibility</p:attrName>
                                        </p:attrNameLst>
                                      </p:cBhvr>
                                      <p:to>
                                        <p:strVal val="visible"/>
                                      </p:to>
                                    </p:set>
                                    <p:animEffect filter="fade" transition="in">
                                      <p:cBhvr>
                                        <p:cTn dur="300"/>
                                        <p:tgtEl>
                                          <p:spTgt spid="69">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9">
                                            <p:txEl>
                                              <p:pRg end="7" st="7"/>
                                            </p:txEl>
                                          </p:spTgt>
                                        </p:tgtEl>
                                        <p:attrNameLst>
                                          <p:attrName>style.visibility</p:attrName>
                                        </p:attrNameLst>
                                      </p:cBhvr>
                                      <p:to>
                                        <p:strVal val="visible"/>
                                      </p:to>
                                    </p:set>
                                    <p:animEffect filter="fade" transition="in">
                                      <p:cBhvr>
                                        <p:cTn dur="300"/>
                                        <p:tgtEl>
                                          <p:spTgt spid="69">
                                            <p:txEl>
                                              <p:pRg end="7" st="7"/>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27" name="Google Shape;227;p2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Limitations</a:t>
            </a:r>
            <a:endParaRPr/>
          </a:p>
        </p:txBody>
      </p:sp>
      <p:sp>
        <p:nvSpPr>
          <p:cNvPr id="228" name="Google Shape;228;p20"/>
          <p:cNvSpPr txBox="1"/>
          <p:nvPr>
            <p:ph idx="1" type="body"/>
          </p:nvPr>
        </p:nvSpPr>
        <p:spPr>
          <a:xfrm>
            <a:off x="311700" y="1745875"/>
            <a:ext cx="6308400" cy="393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400"/>
              <a:buNone/>
            </a:pPr>
            <a:r>
              <a:rPr lang="en"/>
              <a:t>Limited source of </a:t>
            </a:r>
            <a:r>
              <a:rPr b="1" lang="en"/>
              <a:t>dataset</a:t>
            </a:r>
            <a:endParaRPr b="1"/>
          </a:p>
        </p:txBody>
      </p:sp>
      <p:pic>
        <p:nvPicPr>
          <p:cNvPr id="229" name="Google Shape;229;p20"/>
          <p:cNvPicPr preferRelativeResize="0"/>
          <p:nvPr/>
        </p:nvPicPr>
        <p:blipFill rotWithShape="1">
          <a:blip r:embed="rId3">
            <a:alphaModFix/>
          </a:blip>
          <a:srcRect b="0" l="0" r="0" t="0"/>
          <a:stretch/>
        </p:blipFill>
        <p:spPr>
          <a:xfrm>
            <a:off x="6516100" y="616774"/>
            <a:ext cx="1282400" cy="1507100"/>
          </a:xfrm>
          <a:prstGeom prst="rect">
            <a:avLst/>
          </a:prstGeom>
          <a:noFill/>
          <a:ln>
            <a:noFill/>
          </a:ln>
        </p:spPr>
      </p:pic>
      <p:sp>
        <p:nvSpPr>
          <p:cNvPr id="230" name="Google Shape;230;p20"/>
          <p:cNvSpPr txBox="1"/>
          <p:nvPr>
            <p:ph idx="1" type="body"/>
          </p:nvPr>
        </p:nvSpPr>
        <p:spPr>
          <a:xfrm>
            <a:off x="311700" y="2428675"/>
            <a:ext cx="6308400" cy="393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400"/>
              <a:buNone/>
            </a:pPr>
            <a:r>
              <a:rPr lang="en"/>
              <a:t>Performance of </a:t>
            </a:r>
            <a:r>
              <a:rPr b="1" lang="en"/>
              <a:t>data extraction</a:t>
            </a:r>
            <a:endParaRPr b="1"/>
          </a:p>
        </p:txBody>
      </p:sp>
      <p:pic>
        <p:nvPicPr>
          <p:cNvPr id="231" name="Google Shape;231;p20"/>
          <p:cNvPicPr preferRelativeResize="0"/>
          <p:nvPr/>
        </p:nvPicPr>
        <p:blipFill rotWithShape="1">
          <a:blip r:embed="rId4">
            <a:alphaModFix/>
          </a:blip>
          <a:srcRect b="0" l="0" r="0" t="0"/>
          <a:stretch/>
        </p:blipFill>
        <p:spPr>
          <a:xfrm>
            <a:off x="6091075" y="2237150"/>
            <a:ext cx="2381809" cy="646500"/>
          </a:xfrm>
          <a:prstGeom prst="rect">
            <a:avLst/>
          </a:prstGeom>
          <a:noFill/>
          <a:ln>
            <a:noFill/>
          </a:ln>
        </p:spPr>
      </p:pic>
      <p:sp>
        <p:nvSpPr>
          <p:cNvPr id="232" name="Google Shape;232;p20"/>
          <p:cNvSpPr txBox="1"/>
          <p:nvPr>
            <p:ph idx="1" type="body"/>
          </p:nvPr>
        </p:nvSpPr>
        <p:spPr>
          <a:xfrm>
            <a:off x="311700" y="3127075"/>
            <a:ext cx="6308400" cy="393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400"/>
              <a:buNone/>
            </a:pPr>
            <a:r>
              <a:rPr lang="en"/>
              <a:t>Limited </a:t>
            </a:r>
            <a:r>
              <a:rPr b="1" lang="en"/>
              <a:t>interpretation capacities</a:t>
            </a:r>
            <a:endParaRPr b="1"/>
          </a:p>
        </p:txBody>
      </p:sp>
      <p:sp>
        <p:nvSpPr>
          <p:cNvPr id="233" name="Google Shape;233;p20"/>
          <p:cNvSpPr txBox="1"/>
          <p:nvPr/>
        </p:nvSpPr>
        <p:spPr>
          <a:xfrm>
            <a:off x="6133500" y="2959850"/>
            <a:ext cx="26175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000"/>
              <a:buFont typeface="Arial"/>
              <a:buNone/>
            </a:pPr>
            <a:r>
              <a:rPr b="1" i="0" lang="en" sz="3000" u="none" cap="none" strike="noStrike">
                <a:solidFill>
                  <a:srgbClr val="666666"/>
                </a:solidFill>
                <a:latin typeface="Source Code Pro"/>
                <a:ea typeface="Source Code Pro"/>
                <a:cs typeface="Source Code Pro"/>
                <a:sym typeface="Source Code Pro"/>
              </a:rPr>
              <a:t>111 Words</a:t>
            </a:r>
            <a:endParaRPr b="1" i="0" sz="3000" u="none" cap="none" strike="noStrike">
              <a:solidFill>
                <a:srgbClr val="666666"/>
              </a:solidFill>
              <a:latin typeface="Source Code Pro"/>
              <a:ea typeface="Source Code Pro"/>
              <a:cs typeface="Source Code Pro"/>
              <a:sym typeface="Source Code Pro"/>
            </a:endParaRPr>
          </a:p>
        </p:txBody>
      </p:sp>
      <p:sp>
        <p:nvSpPr>
          <p:cNvPr id="234" name="Google Shape;234;p20"/>
          <p:cNvSpPr txBox="1"/>
          <p:nvPr>
            <p:ph idx="1" type="body"/>
          </p:nvPr>
        </p:nvSpPr>
        <p:spPr>
          <a:xfrm>
            <a:off x="311700" y="3825475"/>
            <a:ext cx="6308400" cy="393600"/>
          </a:xfrm>
          <a:prstGeom prst="rect">
            <a:avLst/>
          </a:prstGeom>
          <a:noFill/>
          <a:ln>
            <a:noFill/>
          </a:ln>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SzPts val="1400"/>
              <a:buNone/>
            </a:pPr>
            <a:r>
              <a:rPr lang="en"/>
              <a:t>Test accuracy</a:t>
            </a:r>
            <a:endParaRPr b="1"/>
          </a:p>
        </p:txBody>
      </p:sp>
      <p:sp>
        <p:nvSpPr>
          <p:cNvPr id="235" name="Google Shape;235;p20"/>
          <p:cNvSpPr txBox="1"/>
          <p:nvPr/>
        </p:nvSpPr>
        <p:spPr>
          <a:xfrm>
            <a:off x="6161050" y="3755175"/>
            <a:ext cx="1965300" cy="46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p:txBody>
      </p:sp>
      <p:sp>
        <p:nvSpPr>
          <p:cNvPr id="236" name="Google Shape;236;p20"/>
          <p:cNvSpPr txBox="1"/>
          <p:nvPr/>
        </p:nvSpPr>
        <p:spPr>
          <a:xfrm>
            <a:off x="6214800" y="3610000"/>
            <a:ext cx="22581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666666"/>
                </a:solidFill>
                <a:latin typeface="Source Code Pro"/>
                <a:ea typeface="Source Code Pro"/>
                <a:cs typeface="Source Code Pro"/>
                <a:sym typeface="Source Code Pro"/>
              </a:rPr>
              <a:t>53%</a:t>
            </a:r>
            <a:endParaRPr b="1" i="0" sz="3000" u="none" cap="none" strike="noStrike">
              <a:solidFill>
                <a:srgbClr val="666666"/>
              </a:solidFill>
              <a:latin typeface="Source Code Pro"/>
              <a:ea typeface="Source Code Pro"/>
              <a:cs typeface="Source Code Pro"/>
              <a:sym typeface="Source Code Pro"/>
            </a:endParaRPr>
          </a:p>
        </p:txBody>
      </p:sp>
      <p:sp>
        <p:nvSpPr>
          <p:cNvPr id="237" name="Google Shape;237;p20"/>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a:ea typeface="Source Code Pro"/>
                <a:cs typeface="Source Code Pro"/>
                <a:sym typeface="Source Code Pro"/>
              </a:rPr>
              <a:t>[6]</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par>
                                <p:cTn fill="hold" nodeType="with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par>
                                <p:cTn fill="hold" nodeType="with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4"/>
                                        </p:tgtEl>
                                        <p:attrNameLst>
                                          <p:attrName>style.visibility</p:attrName>
                                        </p:attrNameLst>
                                      </p:cBhvr>
                                      <p:to>
                                        <p:strVal val="visible"/>
                                      </p:to>
                                    </p:set>
                                    <p:animEffect filter="fade" transition="in">
                                      <p:cBhvr>
                                        <p:cTn dur="1000"/>
                                        <p:tgtEl>
                                          <p:spTgt spid="234"/>
                                        </p:tgtEl>
                                      </p:cBhvr>
                                    </p:animEffect>
                                  </p:childTnLst>
                                </p:cTn>
                              </p:par>
                              <p:par>
                                <p:cTn fill="hold" nodeType="withEffect" presetClass="entr" presetID="10" presetSubtype="0">
                                  <p:stCondLst>
                                    <p:cond delay="0"/>
                                  </p:stCondLst>
                                  <p:childTnLst>
                                    <p:set>
                                      <p:cBhvr>
                                        <p:cTn dur="1" fill="hold">
                                          <p:stCondLst>
                                            <p:cond delay="0"/>
                                          </p:stCondLst>
                                        </p:cTn>
                                        <p:tgtEl>
                                          <p:spTgt spid="236"/>
                                        </p:tgtEl>
                                        <p:attrNameLst>
                                          <p:attrName>style.visibility</p:attrName>
                                        </p:attrNameLst>
                                      </p:cBhvr>
                                      <p:to>
                                        <p:strVal val="visible"/>
                                      </p:to>
                                    </p:set>
                                    <p:animEffect filter="fade" transition="in">
                                      <p:cBhvr>
                                        <p:cTn dur="1000"/>
                                        <p:tgtEl>
                                          <p:spTgt spid="2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1"/>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Approaches &amp; Outcomes</a:t>
            </a:r>
            <a:endParaRPr/>
          </a:p>
        </p:txBody>
      </p:sp>
      <p:sp>
        <p:nvSpPr>
          <p:cNvPr id="243" name="Google Shape;243;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2"/>
          <p:cNvSpPr txBox="1"/>
          <p:nvPr>
            <p:ph type="title"/>
          </p:nvPr>
        </p:nvSpPr>
        <p:spPr>
          <a:xfrm>
            <a:off x="311700" y="677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Types of Deep Learning Model</a:t>
            </a:r>
            <a:endParaRPr/>
          </a:p>
        </p:txBody>
      </p:sp>
      <p:sp>
        <p:nvSpPr>
          <p:cNvPr id="249" name="Google Shape;249;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250" name="Google Shape;250;p22"/>
          <p:cNvSpPr txBox="1"/>
          <p:nvPr>
            <p:ph idx="1" type="body"/>
          </p:nvPr>
        </p:nvSpPr>
        <p:spPr>
          <a:xfrm>
            <a:off x="311700" y="2088826"/>
            <a:ext cx="8875200" cy="2658000"/>
          </a:xfrm>
          <a:prstGeom prst="rect">
            <a:avLst/>
          </a:prstGeom>
          <a:noFill/>
          <a:ln>
            <a:noFill/>
          </a:ln>
        </p:spPr>
        <p:txBody>
          <a:bodyPr anchorCtr="0" anchor="t" bIns="91425" lIns="91425" spcFirstLastPara="1" rIns="91425" wrap="square" tIns="91425">
            <a:normAutofit fontScale="85000" lnSpcReduction="20000"/>
          </a:bodyPr>
          <a:lstStyle/>
          <a:p>
            <a:pPr indent="-325755" lvl="0" marL="457200" rtl="0" algn="l">
              <a:lnSpc>
                <a:spcPct val="150000"/>
              </a:lnSpc>
              <a:spcBef>
                <a:spcPts val="0"/>
              </a:spcBef>
              <a:spcAft>
                <a:spcPts val="0"/>
              </a:spcAft>
              <a:buSzPct val="100000"/>
              <a:buChar char="❖"/>
            </a:pPr>
            <a:r>
              <a:rPr b="1" lang="en"/>
              <a:t>Recurrent Neural Network (RNN)</a:t>
            </a:r>
            <a:r>
              <a:rPr lang="en"/>
              <a:t> </a:t>
            </a:r>
            <a:endParaRPr/>
          </a:p>
          <a:p>
            <a:pPr indent="-325755" lvl="0" marL="914400" rtl="0" algn="l">
              <a:lnSpc>
                <a:spcPct val="150000"/>
              </a:lnSpc>
              <a:spcBef>
                <a:spcPts val="0"/>
              </a:spcBef>
              <a:spcAft>
                <a:spcPts val="0"/>
              </a:spcAft>
              <a:buSzPct val="100000"/>
              <a:buChar char="➔"/>
            </a:pPr>
            <a:r>
              <a:rPr lang="en"/>
              <a:t>process different lengths of input sequences</a:t>
            </a:r>
            <a:endParaRPr/>
          </a:p>
          <a:p>
            <a:pPr indent="0" lvl="0" marL="0" rtl="0" algn="l">
              <a:lnSpc>
                <a:spcPct val="150000"/>
              </a:lnSpc>
              <a:spcBef>
                <a:spcPts val="1200"/>
              </a:spcBef>
              <a:spcAft>
                <a:spcPts val="0"/>
              </a:spcAft>
              <a:buSzPts val="1800"/>
              <a:buNone/>
            </a:pPr>
            <a:r>
              <a:t/>
            </a:r>
            <a:endParaRPr sz="100"/>
          </a:p>
          <a:p>
            <a:pPr indent="-325755" lvl="0" marL="457200" rtl="0" algn="l">
              <a:lnSpc>
                <a:spcPct val="150000"/>
              </a:lnSpc>
              <a:spcBef>
                <a:spcPts val="1200"/>
              </a:spcBef>
              <a:spcAft>
                <a:spcPts val="0"/>
              </a:spcAft>
              <a:buSzPct val="100000"/>
              <a:buChar char="❖"/>
            </a:pPr>
            <a:r>
              <a:rPr b="1" lang="en"/>
              <a:t>Long short-term memory networks (LSTM)</a:t>
            </a:r>
            <a:endParaRPr/>
          </a:p>
          <a:p>
            <a:pPr indent="-325755" lvl="0" marL="914400" rtl="0" algn="l">
              <a:lnSpc>
                <a:spcPct val="150000"/>
              </a:lnSpc>
              <a:spcBef>
                <a:spcPts val="0"/>
              </a:spcBef>
              <a:spcAft>
                <a:spcPts val="0"/>
              </a:spcAft>
              <a:buSzPct val="100000"/>
              <a:buChar char="➔"/>
            </a:pPr>
            <a:r>
              <a:rPr lang="en"/>
              <a:t>Addresses the vanishing gradient problem</a:t>
            </a:r>
            <a:endParaRPr/>
          </a:p>
          <a:p>
            <a:pPr indent="0" lvl="0" marL="0" rtl="0" algn="l">
              <a:lnSpc>
                <a:spcPct val="150000"/>
              </a:lnSpc>
              <a:spcBef>
                <a:spcPts val="1200"/>
              </a:spcBef>
              <a:spcAft>
                <a:spcPts val="0"/>
              </a:spcAft>
              <a:buSzPts val="1800"/>
              <a:buNone/>
            </a:pPr>
            <a:r>
              <a:t/>
            </a:r>
            <a:endParaRPr sz="100"/>
          </a:p>
          <a:p>
            <a:pPr indent="-325755" lvl="0" marL="457200" rtl="0" algn="l">
              <a:lnSpc>
                <a:spcPct val="150000"/>
              </a:lnSpc>
              <a:spcBef>
                <a:spcPts val="1200"/>
              </a:spcBef>
              <a:spcAft>
                <a:spcPts val="0"/>
              </a:spcAft>
              <a:buSzPct val="100000"/>
              <a:buChar char="❖"/>
            </a:pPr>
            <a:r>
              <a:rPr b="1" lang="en"/>
              <a:t>Gated Recurrent Unit (GRU)</a:t>
            </a:r>
            <a:endParaRPr/>
          </a:p>
          <a:p>
            <a:pPr indent="-325755" lvl="0" marL="914400" rtl="0" algn="l">
              <a:lnSpc>
                <a:spcPct val="150000"/>
              </a:lnSpc>
              <a:spcBef>
                <a:spcPts val="0"/>
              </a:spcBef>
              <a:spcAft>
                <a:spcPts val="0"/>
              </a:spcAft>
              <a:buSzPct val="100000"/>
              <a:buChar char="➔"/>
            </a:pPr>
            <a:r>
              <a:rPr lang="en"/>
              <a:t>Less calculation in each internal cell</a:t>
            </a:r>
            <a:endParaRPr/>
          </a:p>
        </p:txBody>
      </p:sp>
      <p:pic>
        <p:nvPicPr>
          <p:cNvPr id="251" name="Google Shape;251;p22"/>
          <p:cNvPicPr preferRelativeResize="0"/>
          <p:nvPr/>
        </p:nvPicPr>
        <p:blipFill rotWithShape="1">
          <a:blip r:embed="rId3">
            <a:alphaModFix/>
          </a:blip>
          <a:srcRect b="0" l="0" r="0" t="0"/>
          <a:stretch/>
        </p:blipFill>
        <p:spPr>
          <a:xfrm>
            <a:off x="3678175" y="67700"/>
            <a:ext cx="5342982" cy="1478225"/>
          </a:xfrm>
          <a:prstGeom prst="rect">
            <a:avLst/>
          </a:prstGeom>
          <a:noFill/>
          <a:ln>
            <a:noFill/>
          </a:ln>
        </p:spPr>
      </p:pic>
      <p:pic>
        <p:nvPicPr>
          <p:cNvPr id="252" name="Google Shape;252;p22"/>
          <p:cNvPicPr preferRelativeResize="0"/>
          <p:nvPr/>
        </p:nvPicPr>
        <p:blipFill rotWithShape="1">
          <a:blip r:embed="rId4">
            <a:alphaModFix/>
          </a:blip>
          <a:srcRect b="0" l="0" r="0" t="0"/>
          <a:stretch/>
        </p:blipFill>
        <p:spPr>
          <a:xfrm>
            <a:off x="3610925" y="-10963"/>
            <a:ext cx="2406625" cy="2030000"/>
          </a:xfrm>
          <a:prstGeom prst="rect">
            <a:avLst/>
          </a:prstGeom>
          <a:noFill/>
          <a:ln>
            <a:noFill/>
          </a:ln>
        </p:spPr>
      </p:pic>
      <p:pic>
        <p:nvPicPr>
          <p:cNvPr id="253" name="Google Shape;253;p22"/>
          <p:cNvPicPr preferRelativeResize="0"/>
          <p:nvPr/>
        </p:nvPicPr>
        <p:blipFill rotWithShape="1">
          <a:blip r:embed="rId5">
            <a:alphaModFix/>
          </a:blip>
          <a:srcRect b="0" l="0" r="0" t="0"/>
          <a:stretch/>
        </p:blipFill>
        <p:spPr>
          <a:xfrm>
            <a:off x="6065825" y="191099"/>
            <a:ext cx="2406625" cy="16258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50"/>
                                        </p:tgtEl>
                                        <p:attrNameLst>
                                          <p:attrName>style.visibility</p:attrName>
                                        </p:attrNameLst>
                                      </p:cBhvr>
                                      <p:to>
                                        <p:strVal val="visible"/>
                                      </p:to>
                                    </p:set>
                                    <p:anim calcmode="lin" valueType="num">
                                      <p:cBhvr additive="base">
                                        <p:cTn dur="200"/>
                                        <p:tgtEl>
                                          <p:spTgt spid="250"/>
                                        </p:tgtEl>
                                        <p:attrNameLst>
                                          <p:attrName>ppt_w</p:attrName>
                                        </p:attrNameLst>
                                      </p:cBhvr>
                                      <p:tavLst>
                                        <p:tav fmla="" tm="0">
                                          <p:val>
                                            <p:strVal val="0"/>
                                          </p:val>
                                        </p:tav>
                                        <p:tav fmla="" tm="100000">
                                          <p:val>
                                            <p:strVal val="#ppt_w"/>
                                          </p:val>
                                        </p:tav>
                                      </p:tavLst>
                                    </p:anim>
                                    <p:anim calcmode="lin" valueType="num">
                                      <p:cBhvr additive="base">
                                        <p:cTn dur="200"/>
                                        <p:tgtEl>
                                          <p:spTgt spid="25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1"/>
                                        </p:tgtEl>
                                        <p:attrNameLst>
                                          <p:attrName>style.visibility</p:attrName>
                                        </p:attrNameLst>
                                      </p:cBhvr>
                                      <p:to>
                                        <p:strVal val="visible"/>
                                      </p:to>
                                    </p:set>
                                    <p:anim calcmode="lin" valueType="num">
                                      <p:cBhvr additive="base">
                                        <p:cTn dur="100"/>
                                        <p:tgtEl>
                                          <p:spTgt spid="25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251"/>
                                        </p:tgtEl>
                                        <p:attrNameLst>
                                          <p:attrName>ppt_x</p:attrName>
                                        </p:attrNameLst>
                                      </p:cBhvr>
                                      <p:tavLst>
                                        <p:tav fmla="" tm="0">
                                          <p:val>
                                            <p:strVal val="#ppt_x"/>
                                          </p:val>
                                        </p:tav>
                                        <p:tav fmla="" tm="100000">
                                          <p:val>
                                            <p:strVal val="#ppt_x-1"/>
                                          </p:val>
                                        </p:tav>
                                      </p:tavLst>
                                    </p:anim>
                                    <p:set>
                                      <p:cBhvr>
                                        <p:cTn dur="1" fill="hold">
                                          <p:stCondLst>
                                            <p:cond delay="100"/>
                                          </p:stCondLst>
                                        </p:cTn>
                                        <p:tgtEl>
                                          <p:spTgt spid="25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
                                        <p:tgtEl>
                                          <p:spTgt spid="25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
                                        <p:tgtEl>
                                          <p:spTgt spid="25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2" presetSubtype="8">
                                  <p:stCondLst>
                                    <p:cond delay="0"/>
                                  </p:stCondLst>
                                  <p:childTnLst>
                                    <p:anim calcmode="lin" valueType="num">
                                      <p:cBhvr additive="base">
                                        <p:cTn dur="100"/>
                                        <p:tgtEl>
                                          <p:spTgt spid="252"/>
                                        </p:tgtEl>
                                        <p:attrNameLst>
                                          <p:attrName>ppt_x</p:attrName>
                                        </p:attrNameLst>
                                      </p:cBhvr>
                                      <p:tavLst>
                                        <p:tav fmla="" tm="0">
                                          <p:val>
                                            <p:strVal val="#ppt_x"/>
                                          </p:val>
                                        </p:tav>
                                        <p:tav fmla="" tm="100000">
                                          <p:val>
                                            <p:strVal val="#ppt_x-1"/>
                                          </p:val>
                                        </p:tav>
                                      </p:tavLst>
                                    </p:anim>
                                    <p:set>
                                      <p:cBhvr>
                                        <p:cTn dur="1" fill="hold">
                                          <p:stCondLst>
                                            <p:cond delay="100"/>
                                          </p:stCondLst>
                                        </p:cTn>
                                        <p:tgtEl>
                                          <p:spTgt spid="252"/>
                                        </p:tgtEl>
                                        <p:attrNameLst>
                                          <p:attrName>style.visibility</p:attrName>
                                        </p:attrNameLst>
                                      </p:cBhvr>
                                      <p:to>
                                        <p:strVal val="hidden"/>
                                      </p:to>
                                    </p:set>
                                  </p:childTnLst>
                                </p:cTn>
                              </p:par>
                              <p:par>
                                <p:cTn fill="hold" nodeType="withEffect" presetClass="exit" presetID="2" presetSubtype="8">
                                  <p:stCondLst>
                                    <p:cond delay="0"/>
                                  </p:stCondLst>
                                  <p:childTnLst>
                                    <p:anim calcmode="lin" valueType="num">
                                      <p:cBhvr additive="base">
                                        <p:cTn dur="100"/>
                                        <p:tgtEl>
                                          <p:spTgt spid="253"/>
                                        </p:tgtEl>
                                        <p:attrNameLst>
                                          <p:attrName>ppt_x</p:attrName>
                                        </p:attrNameLst>
                                      </p:cBhvr>
                                      <p:tavLst>
                                        <p:tav fmla="" tm="0">
                                          <p:val>
                                            <p:strVal val="#ppt_x"/>
                                          </p:val>
                                        </p:tav>
                                        <p:tav fmla="" tm="100000">
                                          <p:val>
                                            <p:strVal val="#ppt_x-1"/>
                                          </p:val>
                                        </p:tav>
                                      </p:tavLst>
                                    </p:anim>
                                    <p:set>
                                      <p:cBhvr>
                                        <p:cTn dur="1" fill="hold">
                                          <p:stCondLst>
                                            <p:cond delay="100"/>
                                          </p:stCondLst>
                                        </p:cTn>
                                        <p:tgtEl>
                                          <p:spTgt spid="253"/>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Hand gesture feature extraction</a:t>
            </a:r>
            <a:endParaRPr/>
          </a:p>
        </p:txBody>
      </p:sp>
      <p:sp>
        <p:nvSpPr>
          <p:cNvPr id="259" name="Google Shape;259;p2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Using </a:t>
            </a:r>
            <a:r>
              <a:rPr b="1" lang="en" u="sng"/>
              <a:t>mediapipe.solution.hands</a:t>
            </a:r>
            <a:endParaRPr b="1" u="sng"/>
          </a:p>
        </p:txBody>
      </p:sp>
      <p:sp>
        <p:nvSpPr>
          <p:cNvPr id="260" name="Google Shape;260;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61" name="Google Shape;261;p23"/>
          <p:cNvPicPr preferRelativeResize="0"/>
          <p:nvPr/>
        </p:nvPicPr>
        <p:blipFill rotWithShape="1">
          <a:blip r:embed="rId3">
            <a:alphaModFix/>
          </a:blip>
          <a:srcRect b="0" l="0" r="0" t="0"/>
          <a:stretch/>
        </p:blipFill>
        <p:spPr>
          <a:xfrm>
            <a:off x="1439375" y="1921150"/>
            <a:ext cx="5547125" cy="2929575"/>
          </a:xfrm>
          <a:prstGeom prst="rect">
            <a:avLst/>
          </a:prstGeom>
          <a:noFill/>
          <a:ln>
            <a:noFill/>
          </a:ln>
        </p:spPr>
      </p:pic>
      <p:sp>
        <p:nvSpPr>
          <p:cNvPr id="262" name="Google Shape;262;p23"/>
          <p:cNvSpPr txBox="1"/>
          <p:nvPr/>
        </p:nvSpPr>
        <p:spPr>
          <a:xfrm>
            <a:off x="5595150" y="1428550"/>
            <a:ext cx="28773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i="0" lang="en" sz="2000" u="none" cap="none" strike="noStrike">
                <a:solidFill>
                  <a:schemeClr val="dk2"/>
                </a:solidFill>
                <a:latin typeface="Source Code Pro"/>
                <a:ea typeface="Source Code Pro"/>
                <a:cs typeface="Source Code Pro"/>
                <a:sym typeface="Source Code Pro"/>
              </a:rPr>
              <a:t>[n, 2, 21, 3]</a:t>
            </a:r>
            <a:endParaRPr b="1" i="0" sz="2000" u="none" cap="none" strike="noStrike">
              <a:solidFill>
                <a:schemeClr val="dk2"/>
              </a:solidFill>
              <a:latin typeface="Source Code Pro"/>
              <a:ea typeface="Source Code Pro"/>
              <a:cs typeface="Source Code Pro"/>
              <a:sym typeface="Source Code Pro"/>
            </a:endParaRPr>
          </a:p>
        </p:txBody>
      </p:sp>
      <p:sp>
        <p:nvSpPr>
          <p:cNvPr id="263" name="Google Shape;263;p23"/>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a:ea typeface="Source Code Pro"/>
                <a:cs typeface="Source Code Pro"/>
                <a:sym typeface="Source Code Pro"/>
              </a:rPr>
              <a:t>[7]</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259"/>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62"/>
                                        </p:tgtEl>
                                        <p:attrNameLst>
                                          <p:attrName>style.visibility</p:attrName>
                                        </p:attrNameLst>
                                      </p:cBhvr>
                                      <p:to>
                                        <p:strVal val="hidden"/>
                                      </p:to>
                                    </p:set>
                                  </p:childTnLst>
                                </p:cTn>
                              </p:par>
                              <p:par>
                                <p:cTn fill="hold" nodeType="withEffect" presetClass="exit" presetID="1" presetSubtype="0">
                                  <p:stCondLst>
                                    <p:cond delay="0"/>
                                  </p:stCondLst>
                                  <p:childTnLst>
                                    <p:set>
                                      <p:cBhvr>
                                        <p:cTn dur="1" fill="hold">
                                          <p:stCondLst>
                                            <p:cond delay="1"/>
                                          </p:stCondLst>
                                        </p:cTn>
                                        <p:tgtEl>
                                          <p:spTgt spid="26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24"/>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Data Preparation</a:t>
            </a:r>
            <a:endParaRPr/>
          </a:p>
        </p:txBody>
      </p:sp>
      <p:sp>
        <p:nvSpPr>
          <p:cNvPr id="269" name="Google Shape;26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270" name="Google Shape;270;p24"/>
          <p:cNvPicPr preferRelativeResize="0"/>
          <p:nvPr/>
        </p:nvPicPr>
        <p:blipFill rotWithShape="1">
          <a:blip r:embed="rId3">
            <a:alphaModFix/>
          </a:blip>
          <a:srcRect b="0" l="0" r="0" t="0"/>
          <a:stretch/>
        </p:blipFill>
        <p:spPr>
          <a:xfrm>
            <a:off x="8847" y="1406899"/>
            <a:ext cx="4342850" cy="3332275"/>
          </a:xfrm>
          <a:prstGeom prst="rect">
            <a:avLst/>
          </a:prstGeom>
          <a:noFill/>
          <a:ln>
            <a:noFill/>
          </a:ln>
        </p:spPr>
      </p:pic>
      <p:sp>
        <p:nvSpPr>
          <p:cNvPr id="271" name="Google Shape;271;p24"/>
          <p:cNvSpPr/>
          <p:nvPr/>
        </p:nvSpPr>
        <p:spPr>
          <a:xfrm>
            <a:off x="195071" y="3119751"/>
            <a:ext cx="4088400" cy="15534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2" name="Google Shape;272;p24"/>
          <p:cNvPicPr preferRelativeResize="0"/>
          <p:nvPr/>
        </p:nvPicPr>
        <p:blipFill rotWithShape="1">
          <a:blip r:embed="rId4">
            <a:alphaModFix/>
          </a:blip>
          <a:srcRect b="0" l="0" r="0" t="0"/>
          <a:stretch/>
        </p:blipFill>
        <p:spPr>
          <a:xfrm>
            <a:off x="4359675" y="1583388"/>
            <a:ext cx="4765232" cy="2979288"/>
          </a:xfrm>
          <a:prstGeom prst="rect">
            <a:avLst/>
          </a:prstGeom>
          <a:noFill/>
          <a:ln>
            <a:noFill/>
          </a:ln>
        </p:spPr>
      </p:pic>
      <p:sp>
        <p:nvSpPr>
          <p:cNvPr id="273" name="Google Shape;273;p24"/>
          <p:cNvSpPr/>
          <p:nvPr/>
        </p:nvSpPr>
        <p:spPr>
          <a:xfrm>
            <a:off x="4495800" y="3009275"/>
            <a:ext cx="4572000" cy="1553400"/>
          </a:xfrm>
          <a:prstGeom prst="rect">
            <a:avLst/>
          </a:prstGeom>
          <a:no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4"/>
          <p:cNvSpPr txBox="1"/>
          <p:nvPr/>
        </p:nvSpPr>
        <p:spPr>
          <a:xfrm>
            <a:off x="5764100" y="598100"/>
            <a:ext cx="2313300" cy="538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300"/>
              <a:buFont typeface="Arial"/>
              <a:buNone/>
            </a:pPr>
            <a:r>
              <a:rPr b="1" i="0" lang="en" sz="2300" u="none" cap="none" strike="noStrike">
                <a:solidFill>
                  <a:srgbClr val="0000FF"/>
                </a:solidFill>
                <a:latin typeface="Source Code Pro"/>
                <a:ea typeface="Source Code Pro"/>
                <a:cs typeface="Source Code Pro"/>
                <a:sym typeface="Source Code Pro"/>
              </a:rPr>
              <a:t>Accuray: 3 %</a:t>
            </a:r>
            <a:endParaRPr b="1" i="0" sz="2300" u="none" cap="none" strike="noStrike">
              <a:solidFill>
                <a:srgbClr val="0000FF"/>
              </a:solidFill>
              <a:latin typeface="Source Code Pro"/>
              <a:ea typeface="Source Code Pro"/>
              <a:cs typeface="Source Code Pro"/>
              <a:sym typeface="Source Code Pro"/>
            </a:endParaRPr>
          </a:p>
        </p:txBody>
      </p:sp>
      <p:pic>
        <p:nvPicPr>
          <p:cNvPr id="275" name="Google Shape;275;p24"/>
          <p:cNvPicPr preferRelativeResize="0"/>
          <p:nvPr/>
        </p:nvPicPr>
        <p:blipFill rotWithShape="1">
          <a:blip r:embed="rId5">
            <a:alphaModFix/>
          </a:blip>
          <a:srcRect b="0" l="4060" r="6100" t="0"/>
          <a:stretch/>
        </p:blipFill>
        <p:spPr>
          <a:xfrm>
            <a:off x="4850325" y="142638"/>
            <a:ext cx="957350" cy="14188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0"/>
                                        </p:tgtEl>
                                        <p:attrNameLst>
                                          <p:attrName>style.visibility</p:attrName>
                                        </p:attrNameLst>
                                      </p:cBhvr>
                                      <p:to>
                                        <p:strVal val="visible"/>
                                      </p:to>
                                    </p:set>
                                    <p:anim calcmode="lin" valueType="num">
                                      <p:cBhvr additive="base">
                                        <p:cTn dur="100"/>
                                        <p:tgtEl>
                                          <p:spTgt spid="270"/>
                                        </p:tgtEl>
                                        <p:attrNameLst>
                                          <p:attrName>ppt_w</p:attrName>
                                        </p:attrNameLst>
                                      </p:cBhvr>
                                      <p:tavLst>
                                        <p:tav fmla="" tm="0">
                                          <p:val>
                                            <p:strVal val="0"/>
                                          </p:val>
                                        </p:tav>
                                        <p:tav fmla="" tm="100000">
                                          <p:val>
                                            <p:strVal val="#ppt_w"/>
                                          </p:val>
                                        </p:tav>
                                      </p:tavLst>
                                    </p:anim>
                                    <p:anim calcmode="lin" valueType="num">
                                      <p:cBhvr additive="base">
                                        <p:cTn dur="100"/>
                                        <p:tgtEl>
                                          <p:spTgt spid="270"/>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272"/>
                                        </p:tgtEl>
                                        <p:attrNameLst>
                                          <p:attrName>style.visibility</p:attrName>
                                        </p:attrNameLst>
                                      </p:cBhvr>
                                      <p:to>
                                        <p:strVal val="visible"/>
                                      </p:to>
                                    </p:set>
                                    <p:anim calcmode="lin" valueType="num">
                                      <p:cBhvr additive="base">
                                        <p:cTn dur="100"/>
                                        <p:tgtEl>
                                          <p:spTgt spid="272"/>
                                        </p:tgtEl>
                                        <p:attrNameLst>
                                          <p:attrName>ppt_w</p:attrName>
                                        </p:attrNameLst>
                                      </p:cBhvr>
                                      <p:tavLst>
                                        <p:tav fmla="" tm="0">
                                          <p:val>
                                            <p:strVal val="0"/>
                                          </p:val>
                                        </p:tav>
                                        <p:tav fmla="" tm="100000">
                                          <p:val>
                                            <p:strVal val="#ppt_w"/>
                                          </p:val>
                                        </p:tav>
                                      </p:tavLst>
                                    </p:anim>
                                    <p:anim calcmode="lin" valueType="num">
                                      <p:cBhvr additive="base">
                                        <p:cTn dur="100"/>
                                        <p:tgtEl>
                                          <p:spTgt spid="272"/>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2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Mitigate Bias in Dataset</a:t>
            </a:r>
            <a:endParaRPr/>
          </a:p>
        </p:txBody>
      </p:sp>
      <p:sp>
        <p:nvSpPr>
          <p:cNvPr id="281" name="Google Shape;281;p25"/>
          <p:cNvSpPr txBox="1"/>
          <p:nvPr>
            <p:ph idx="1" type="body"/>
          </p:nvPr>
        </p:nvSpPr>
        <p:spPr>
          <a:xfrm>
            <a:off x="133050" y="1675700"/>
            <a:ext cx="8520600" cy="3099900"/>
          </a:xfrm>
          <a:prstGeom prst="rect">
            <a:avLst/>
          </a:prstGeom>
          <a:noFill/>
          <a:ln>
            <a:noFill/>
          </a:ln>
        </p:spPr>
        <p:txBody>
          <a:bodyPr anchorCtr="0" anchor="t" bIns="91425" lIns="91425" spcFirstLastPara="1" rIns="91425" wrap="square" tIns="91425">
            <a:normAutofit lnSpcReduction="10000"/>
          </a:bodyPr>
          <a:lstStyle/>
          <a:p>
            <a:pPr indent="-342900" lvl="0" marL="457200" rtl="0" algn="l">
              <a:lnSpc>
                <a:spcPct val="115000"/>
              </a:lnSpc>
              <a:spcBef>
                <a:spcPts val="0"/>
              </a:spcBef>
              <a:spcAft>
                <a:spcPts val="0"/>
              </a:spcAft>
              <a:buSzPts val="1800"/>
              <a:buChar char="❖"/>
            </a:pPr>
            <a:r>
              <a:rPr lang="en"/>
              <a:t>Remove </a:t>
            </a:r>
            <a:r>
              <a:rPr b="1" lang="en" u="sng"/>
              <a:t>less-represented words</a:t>
            </a:r>
            <a:endParaRPr b="1" u="sng"/>
          </a:p>
          <a:p>
            <a:pPr indent="0" lvl="0" marL="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en"/>
              <a:t>Filter out </a:t>
            </a:r>
            <a:r>
              <a:rPr b="1" lang="en" u="sng"/>
              <a:t>zero frames</a:t>
            </a:r>
            <a:endParaRPr b="1" u="sng"/>
          </a:p>
          <a:p>
            <a:pPr indent="0" lvl="0" marL="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b="1" lang="en" u="sng"/>
              <a:t>Random selection</a:t>
            </a:r>
            <a:r>
              <a:rPr lang="en"/>
              <a:t> of 16 non-zero frames</a:t>
            </a:r>
            <a:endParaRPr/>
          </a:p>
          <a:p>
            <a:pPr indent="0" lvl="0" marL="0" rtl="0" algn="l">
              <a:lnSpc>
                <a:spcPct val="115000"/>
              </a:lnSpc>
              <a:spcBef>
                <a:spcPts val="1200"/>
              </a:spcBef>
              <a:spcAft>
                <a:spcPts val="0"/>
              </a:spcAft>
              <a:buSzPts val="1800"/>
              <a:buNone/>
            </a:pPr>
            <a:r>
              <a:t/>
            </a:r>
            <a:endParaRPr/>
          </a:p>
          <a:p>
            <a:pPr indent="-342900" lvl="0" marL="457200" rtl="0" algn="l">
              <a:lnSpc>
                <a:spcPct val="115000"/>
              </a:lnSpc>
              <a:spcBef>
                <a:spcPts val="1200"/>
              </a:spcBef>
              <a:spcAft>
                <a:spcPts val="0"/>
              </a:spcAft>
              <a:buSzPts val="1800"/>
              <a:buChar char="❖"/>
            </a:pPr>
            <a:r>
              <a:rPr lang="en"/>
              <a:t>Save the dataset </a:t>
            </a:r>
            <a:r>
              <a:rPr b="1" lang="en"/>
              <a:t>[16, 2, 21, 3]</a:t>
            </a:r>
            <a:r>
              <a:rPr lang="en"/>
              <a:t> for each video</a:t>
            </a:r>
            <a:endParaRPr/>
          </a:p>
        </p:txBody>
      </p:sp>
      <p:sp>
        <p:nvSpPr>
          <p:cNvPr id="282" name="Google Shape;282;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283" name="Google Shape;283;p25"/>
          <p:cNvGraphicFramePr/>
          <p:nvPr/>
        </p:nvGraphicFramePr>
        <p:xfrm>
          <a:off x="4812350" y="284025"/>
          <a:ext cx="3000000" cy="3000000"/>
        </p:xfrm>
        <a:graphic>
          <a:graphicData uri="http://schemas.openxmlformats.org/drawingml/2006/table">
            <a:tbl>
              <a:tblPr>
                <a:noFill/>
                <a:tableStyleId>{E84D1E64-F321-414F-9357-1B7716365C2D}</a:tableStyleId>
              </a:tblPr>
              <a:tblGrid>
                <a:gridCol w="1888125"/>
                <a:gridCol w="2226625"/>
              </a:tblGrid>
              <a:tr h="3934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Accuracy</a:t>
                      </a:r>
                      <a:endParaRPr sz="14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r h="393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Train Set</a:t>
                      </a:r>
                      <a:endParaRPr sz="14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t>97.46%</a:t>
                      </a:r>
                      <a:endParaRPr b="1" sz="16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r h="393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Dev Set</a:t>
                      </a:r>
                      <a:endParaRPr sz="14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t>16.23%</a:t>
                      </a:r>
                      <a:endParaRPr b="1" sz="16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r h="393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Dev Top 3</a:t>
                      </a:r>
                      <a:endParaRPr sz="14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t>34.34%</a:t>
                      </a:r>
                      <a:endParaRPr b="1" sz="16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r h="393400">
                <a:tc>
                  <a:txBody>
                    <a:bodyPr/>
                    <a:lstStyle/>
                    <a:p>
                      <a:pPr indent="0" lvl="0" marL="0" marR="0" rtl="0" algn="ctr">
                        <a:lnSpc>
                          <a:spcPct val="100000"/>
                        </a:lnSpc>
                        <a:spcBef>
                          <a:spcPts val="0"/>
                        </a:spcBef>
                        <a:spcAft>
                          <a:spcPts val="0"/>
                        </a:spcAft>
                        <a:buClr>
                          <a:srgbClr val="000000"/>
                        </a:buClr>
                        <a:buSzPts val="1400"/>
                        <a:buFont typeface="Arial"/>
                        <a:buNone/>
                      </a:pPr>
                      <a:r>
                        <a:rPr lang="en" sz="1400" u="none" cap="none" strike="noStrike"/>
                        <a:t>Dev Top 10</a:t>
                      </a:r>
                      <a:endParaRPr sz="14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600"/>
                        <a:buFont typeface="Arial"/>
                        <a:buNone/>
                      </a:pPr>
                      <a:r>
                        <a:rPr b="1" lang="en" sz="1600" u="none" cap="none" strike="noStrike"/>
                        <a:t>61.89%</a:t>
                      </a:r>
                      <a:endParaRPr b="1" sz="1600" u="none" cap="none" strike="noStrike"/>
                    </a:p>
                  </a:txBody>
                  <a:tcPr marT="91425" marB="91425" marR="91425" marL="91425">
                    <a:lnL cap="flat" cmpd="sng" w="28575">
                      <a:solidFill>
                        <a:srgbClr val="85200C"/>
                      </a:solidFill>
                      <a:prstDash val="solid"/>
                      <a:round/>
                      <a:headEnd len="sm" w="sm" type="none"/>
                      <a:tailEnd len="sm" w="sm" type="none"/>
                    </a:lnL>
                    <a:lnR cap="flat" cmpd="sng" w="28575">
                      <a:solidFill>
                        <a:srgbClr val="85200C"/>
                      </a:solidFill>
                      <a:prstDash val="solid"/>
                      <a:round/>
                      <a:headEnd len="sm" w="sm" type="none"/>
                      <a:tailEnd len="sm" w="sm" type="none"/>
                    </a:lnR>
                    <a:lnT cap="flat" cmpd="sng" w="28575">
                      <a:solidFill>
                        <a:srgbClr val="85200C"/>
                      </a:solidFill>
                      <a:prstDash val="solid"/>
                      <a:round/>
                      <a:headEnd len="sm" w="sm" type="none"/>
                      <a:tailEnd len="sm" w="sm" type="none"/>
                    </a:lnT>
                    <a:lnB cap="flat" cmpd="sng" w="28575">
                      <a:solidFill>
                        <a:srgbClr val="85200C"/>
                      </a:solidFill>
                      <a:prstDash val="solid"/>
                      <a:round/>
                      <a:headEnd len="sm" w="sm" type="none"/>
                      <a:tailEnd len="sm" w="sm" type="none"/>
                    </a:lnB>
                  </a:tcPr>
                </a:tc>
              </a:tr>
            </a:tbl>
          </a:graphicData>
        </a:graphic>
      </p:graphicFrame>
      <p:grpSp>
        <p:nvGrpSpPr>
          <p:cNvPr id="284" name="Google Shape;284;p25"/>
          <p:cNvGrpSpPr/>
          <p:nvPr/>
        </p:nvGrpSpPr>
        <p:grpSpPr>
          <a:xfrm>
            <a:off x="5831347" y="2790662"/>
            <a:ext cx="2199197" cy="685768"/>
            <a:chOff x="3449986" y="2486211"/>
            <a:chExt cx="2041018" cy="636444"/>
          </a:xfrm>
        </p:grpSpPr>
        <p:sp>
          <p:nvSpPr>
            <p:cNvPr id="285" name="Google Shape;285;p25"/>
            <p:cNvSpPr/>
            <p:nvPr/>
          </p:nvSpPr>
          <p:spPr>
            <a:xfrm>
              <a:off x="3671228" y="2947138"/>
              <a:ext cx="1819776" cy="175517"/>
            </a:xfrm>
            <a:custGeom>
              <a:rect b="b" l="l" r="r" t="t"/>
              <a:pathLst>
                <a:path extrusionOk="0" h="7585" w="78642">
                  <a:moveTo>
                    <a:pt x="34160" y="1"/>
                  </a:moveTo>
                  <a:lnTo>
                    <a:pt x="1" y="5251"/>
                  </a:lnTo>
                  <a:lnTo>
                    <a:pt x="62270" y="7585"/>
                  </a:lnTo>
                  <a:lnTo>
                    <a:pt x="78641" y="2775"/>
                  </a:lnTo>
                  <a:lnTo>
                    <a:pt x="34160" y="1"/>
                  </a:lnTo>
                  <a:close/>
                </a:path>
              </a:pathLst>
            </a:custGeom>
            <a:solidFill>
              <a:srgbClr val="C6282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5"/>
            <p:cNvSpPr/>
            <p:nvPr/>
          </p:nvSpPr>
          <p:spPr>
            <a:xfrm>
              <a:off x="3449986" y="2895073"/>
              <a:ext cx="828481" cy="116278"/>
            </a:xfrm>
            <a:custGeom>
              <a:rect b="b" l="l" r="r" t="t"/>
              <a:pathLst>
                <a:path extrusionOk="0" h="5025" w="35803">
                  <a:moveTo>
                    <a:pt x="1" y="1"/>
                  </a:moveTo>
                  <a:lnTo>
                    <a:pt x="9574" y="5025"/>
                  </a:lnTo>
                  <a:lnTo>
                    <a:pt x="35803" y="5025"/>
                  </a:lnTo>
                  <a:lnTo>
                    <a:pt x="32743" y="1"/>
                  </a:lnTo>
                  <a:close/>
                </a:path>
              </a:pathLst>
            </a:custGeom>
            <a:solidFill>
              <a:srgbClr val="F4898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5"/>
            <p:cNvSpPr/>
            <p:nvPr/>
          </p:nvSpPr>
          <p:spPr>
            <a:xfrm>
              <a:off x="3671228" y="2486211"/>
              <a:ext cx="1819776" cy="525139"/>
            </a:xfrm>
            <a:custGeom>
              <a:rect b="b" l="l" r="r" t="t"/>
              <a:pathLst>
                <a:path extrusionOk="0" h="22694" w="78642">
                  <a:moveTo>
                    <a:pt x="13109" y="1"/>
                  </a:moveTo>
                  <a:lnTo>
                    <a:pt x="1" y="22694"/>
                  </a:lnTo>
                  <a:lnTo>
                    <a:pt x="78641" y="22694"/>
                  </a:lnTo>
                  <a:lnTo>
                    <a:pt x="65545" y="1"/>
                  </a:lnTo>
                  <a:close/>
                </a:path>
              </a:pathLst>
            </a:custGeom>
            <a:solidFill>
              <a:srgbClr val="EC3A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Arial"/>
                  <a:ea typeface="Arial"/>
                  <a:cs typeface="Arial"/>
                  <a:sym typeface="Arial"/>
                </a:rPr>
                <a:t>111 words</a:t>
              </a:r>
              <a:endParaRPr b="1" i="0" sz="2000" u="none" cap="none" strike="noStrike">
                <a:solidFill>
                  <a:schemeClr val="lt1"/>
                </a:solidFill>
                <a:latin typeface="Arial"/>
                <a:ea typeface="Arial"/>
                <a:cs typeface="Arial"/>
                <a:sym typeface="Arial"/>
              </a:endParaRPr>
            </a:p>
          </p:txBody>
        </p:sp>
        <p:sp>
          <p:nvSpPr>
            <p:cNvPr id="288" name="Google Shape;288;p25"/>
            <p:cNvSpPr/>
            <p:nvPr/>
          </p:nvSpPr>
          <p:spPr>
            <a:xfrm>
              <a:off x="4573833" y="2752550"/>
              <a:ext cx="15270" cy="15292"/>
            </a:xfrm>
            <a:custGeom>
              <a:rect b="b" l="l" r="r" t="t"/>
              <a:pathLst>
                <a:path extrusionOk="0" h="695" w="694">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9" name="Google Shape;289;p25"/>
          <p:cNvSpPr/>
          <p:nvPr/>
        </p:nvSpPr>
        <p:spPr>
          <a:xfrm rot="-7251286">
            <a:off x="4135141" y="2208768"/>
            <a:ext cx="1572453" cy="912416"/>
          </a:xfrm>
          <a:custGeom>
            <a:rect b="b" l="l" r="r" t="t"/>
            <a:pathLst>
              <a:path extrusionOk="0" h="30602" w="45601">
                <a:moveTo>
                  <a:pt x="40257" y="0"/>
                </a:moveTo>
                <a:cubicBezTo>
                  <a:pt x="30786" y="0"/>
                  <a:pt x="21489" y="1754"/>
                  <a:pt x="13644" y="7552"/>
                </a:cubicBezTo>
                <a:cubicBezTo>
                  <a:pt x="6339" y="12989"/>
                  <a:pt x="1235" y="21262"/>
                  <a:pt x="34" y="30302"/>
                </a:cubicBezTo>
                <a:cubicBezTo>
                  <a:pt x="1" y="30502"/>
                  <a:pt x="143" y="30602"/>
                  <a:pt x="301" y="30602"/>
                </a:cubicBezTo>
                <a:cubicBezTo>
                  <a:pt x="460" y="30602"/>
                  <a:pt x="635" y="30502"/>
                  <a:pt x="668" y="30302"/>
                </a:cubicBezTo>
                <a:cubicBezTo>
                  <a:pt x="1902" y="20962"/>
                  <a:pt x="7340" y="12822"/>
                  <a:pt x="14945" y="7385"/>
                </a:cubicBezTo>
                <a:cubicBezTo>
                  <a:pt x="22318" y="2135"/>
                  <a:pt x="31210" y="626"/>
                  <a:pt x="40056" y="626"/>
                </a:cubicBezTo>
                <a:cubicBezTo>
                  <a:pt x="41776" y="626"/>
                  <a:pt x="43495" y="683"/>
                  <a:pt x="45200" y="781"/>
                </a:cubicBezTo>
                <a:cubicBezTo>
                  <a:pt x="45600" y="781"/>
                  <a:pt x="45600" y="147"/>
                  <a:pt x="45200" y="147"/>
                </a:cubicBezTo>
                <a:cubicBezTo>
                  <a:pt x="43552" y="53"/>
                  <a:pt x="41902" y="0"/>
                  <a:pt x="40257" y="0"/>
                </a:cubicBezTo>
                <a:close/>
              </a:path>
            </a:pathLst>
          </a:custGeom>
          <a:solidFill>
            <a:srgbClr val="000000"/>
          </a:solidFill>
          <a:ln cap="flat" cmpd="sng" w="19050">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290" name="Google Shape;290;p25"/>
          <p:cNvSpPr/>
          <p:nvPr/>
        </p:nvSpPr>
        <p:spPr>
          <a:xfrm rot="-743298">
            <a:off x="5686308" y="3138930"/>
            <a:ext cx="128013" cy="173447"/>
          </a:xfrm>
          <a:custGeom>
            <a:rect b="b" l="l" r="r" t="t"/>
            <a:pathLst>
              <a:path extrusionOk="0" h="5611" w="3821">
                <a:moveTo>
                  <a:pt x="463" y="0"/>
                </a:moveTo>
                <a:cubicBezTo>
                  <a:pt x="177" y="0"/>
                  <a:pt x="0" y="434"/>
                  <a:pt x="285" y="576"/>
                </a:cubicBezTo>
                <a:cubicBezTo>
                  <a:pt x="585" y="743"/>
                  <a:pt x="3420" y="2211"/>
                  <a:pt x="3054" y="2611"/>
                </a:cubicBezTo>
                <a:cubicBezTo>
                  <a:pt x="2286" y="3512"/>
                  <a:pt x="1286" y="4279"/>
                  <a:pt x="418" y="5079"/>
                </a:cubicBezTo>
                <a:cubicBezTo>
                  <a:pt x="187" y="5285"/>
                  <a:pt x="412" y="5610"/>
                  <a:pt x="649" y="5610"/>
                </a:cubicBezTo>
                <a:cubicBezTo>
                  <a:pt x="720" y="5610"/>
                  <a:pt x="791" y="5582"/>
                  <a:pt x="852" y="5513"/>
                </a:cubicBezTo>
                <a:cubicBezTo>
                  <a:pt x="1486" y="4946"/>
                  <a:pt x="2086" y="4379"/>
                  <a:pt x="2720" y="3812"/>
                </a:cubicBezTo>
                <a:cubicBezTo>
                  <a:pt x="3087" y="3445"/>
                  <a:pt x="3821" y="3011"/>
                  <a:pt x="3821" y="2411"/>
                </a:cubicBezTo>
                <a:cubicBezTo>
                  <a:pt x="3821" y="2011"/>
                  <a:pt x="3387" y="1777"/>
                  <a:pt x="3120" y="1577"/>
                </a:cubicBezTo>
                <a:cubicBezTo>
                  <a:pt x="2353" y="1010"/>
                  <a:pt x="1486" y="509"/>
                  <a:pt x="618" y="42"/>
                </a:cubicBezTo>
                <a:cubicBezTo>
                  <a:pt x="565" y="13"/>
                  <a:pt x="512" y="0"/>
                  <a:pt x="463" y="0"/>
                </a:cubicBezTo>
                <a:close/>
              </a:path>
            </a:pathLst>
          </a:custGeom>
          <a:solidFill>
            <a:srgbClr val="000000"/>
          </a:solidFill>
          <a:ln cap="flat" cmpd="sng" w="19050">
            <a:solidFill>
              <a:srgbClr val="EC3A3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9"/>
                                        </p:tgtEl>
                                        <p:attrNameLst>
                                          <p:attrName>style.visibility</p:attrName>
                                        </p:attrNameLst>
                                      </p:cBhvr>
                                      <p:to>
                                        <p:strVal val="visible"/>
                                      </p:to>
                                    </p:set>
                                    <p:animEffect filter="fade" transition="in">
                                      <p:cBhvr>
                                        <p:cTn dur="1"/>
                                        <p:tgtEl>
                                          <p:spTgt spid="289"/>
                                        </p:tgtEl>
                                      </p:cBhvr>
                                    </p:animEffect>
                                  </p:childTnLst>
                                </p:cTn>
                              </p:par>
                              <p:par>
                                <p:cTn fill="hold" nodeType="with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
                                        <p:tgtEl>
                                          <p:spTgt spid="290"/>
                                        </p:tgtEl>
                                      </p:cBhvr>
                                    </p:animEffect>
                                  </p:childTnLst>
                                </p:cTn>
                              </p:par>
                              <p:par>
                                <p:cTn fill="hold" nodeType="withEffect" presetClass="entr" presetID="10" presetSubtype="0">
                                  <p:stCondLst>
                                    <p:cond delay="0"/>
                                  </p:stCondLst>
                                  <p:childTnLst>
                                    <p:set>
                                      <p:cBhvr>
                                        <p:cTn dur="1" fill="hold">
                                          <p:stCondLst>
                                            <p:cond delay="0"/>
                                          </p:stCondLst>
                                        </p:cTn>
                                        <p:tgtEl>
                                          <p:spTgt spid="284"/>
                                        </p:tgtEl>
                                        <p:attrNameLst>
                                          <p:attrName>style.visibility</p:attrName>
                                        </p:attrNameLst>
                                      </p:cBhvr>
                                      <p:to>
                                        <p:strVal val="visible"/>
                                      </p:to>
                                    </p:set>
                                    <p:animEffect filter="fade" transition="in">
                                      <p:cBhvr>
                                        <p:cTn dur="1"/>
                                        <p:tgtEl>
                                          <p:spTgt spid="2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83"/>
                                        </p:tgtEl>
                                        <p:attrNameLst>
                                          <p:attrName>style.visibility</p:attrName>
                                        </p:attrNameLst>
                                      </p:cBhvr>
                                      <p:to>
                                        <p:strVal val="visible"/>
                                      </p:to>
                                    </p:set>
                                    <p:anim calcmode="lin" valueType="num">
                                      <p:cBhvr additive="base">
                                        <p:cTn dur="100"/>
                                        <p:tgtEl>
                                          <p:spTgt spid="28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2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Mitigate Bias ctnd</a:t>
            </a:r>
            <a:endParaRPr/>
          </a:p>
        </p:txBody>
      </p:sp>
      <p:sp>
        <p:nvSpPr>
          <p:cNvPr id="296" name="Google Shape;29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graphicFrame>
        <p:nvGraphicFramePr>
          <p:cNvPr id="297" name="Google Shape;297;p26"/>
          <p:cNvGraphicFramePr/>
          <p:nvPr/>
        </p:nvGraphicFramePr>
        <p:xfrm>
          <a:off x="5452700" y="2028238"/>
          <a:ext cx="3000000" cy="3000000"/>
        </p:xfrm>
        <a:graphic>
          <a:graphicData uri="http://schemas.openxmlformats.org/drawingml/2006/table">
            <a:tbl>
              <a:tblPr>
                <a:noFill/>
                <a:tableStyleId>{E84D1E64-F321-414F-9357-1B7716365C2D}</a:tableStyleId>
              </a:tblPr>
              <a:tblGrid>
                <a:gridCol w="1509875"/>
                <a:gridCol w="1509875"/>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Accuracy</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Train 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t>91.33%</a:t>
                      </a:r>
                      <a:endParaRPr b="1" sz="16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Dev 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rgbClr val="FF0000"/>
                          </a:solidFill>
                        </a:rPr>
                        <a:t>29.06%</a:t>
                      </a:r>
                      <a:endParaRPr b="1" sz="1600" u="none" cap="none" strike="noStrike">
                        <a:solidFill>
                          <a:srgbClr val="FF0000"/>
                        </a:solidFill>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Dev Top 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rgbClr val="FF0000"/>
                          </a:solidFill>
                        </a:rPr>
                        <a:t>48.30%</a:t>
                      </a:r>
                      <a:endParaRPr b="1" sz="1600" u="none" cap="none" strike="noStrike">
                        <a:solidFill>
                          <a:srgbClr val="FF0000"/>
                        </a:solidFill>
                      </a:endParaRPr>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Dev Top 10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solidFill>
                            <a:srgbClr val="FF0000"/>
                          </a:solidFill>
                        </a:rPr>
                        <a:t>73.96%</a:t>
                      </a:r>
                      <a:endParaRPr b="1" sz="1600" u="none" cap="none" strike="noStrike">
                        <a:solidFill>
                          <a:srgbClr val="FF0000"/>
                        </a:solidFill>
                      </a:endParaRPr>
                    </a:p>
                  </a:txBody>
                  <a:tcPr marT="91425" marB="91425" marR="91425" marL="91425"/>
                </a:tc>
              </a:tr>
            </a:tbl>
          </a:graphicData>
        </a:graphic>
      </p:graphicFrame>
      <p:graphicFrame>
        <p:nvGraphicFramePr>
          <p:cNvPr id="298" name="Google Shape;298;p26"/>
          <p:cNvGraphicFramePr/>
          <p:nvPr/>
        </p:nvGraphicFramePr>
        <p:xfrm>
          <a:off x="410000" y="2081350"/>
          <a:ext cx="3000000" cy="3000000"/>
        </p:xfrm>
        <a:graphic>
          <a:graphicData uri="http://schemas.openxmlformats.org/drawingml/2006/table">
            <a:tbl>
              <a:tblPr>
                <a:noFill/>
                <a:tableStyleId>{E84D1E64-F321-414F-9357-1B7716365C2D}</a:tableStyleId>
              </a:tblPr>
              <a:tblGrid>
                <a:gridCol w="1509875"/>
                <a:gridCol w="1509875"/>
              </a:tblGrid>
              <a:tr h="396200">
                <a:tc>
                  <a:txBody>
                    <a:bodyPr/>
                    <a:lstStyle/>
                    <a:p>
                      <a:pPr indent="0" lvl="0" marL="0" marR="0" rtl="0" algn="l">
                        <a:lnSpc>
                          <a:spcPct val="100000"/>
                        </a:lnSpc>
                        <a:spcBef>
                          <a:spcPts val="0"/>
                        </a:spcBef>
                        <a:spcAft>
                          <a:spcPts val="0"/>
                        </a:spcAft>
                        <a:buClr>
                          <a:srgbClr val="000000"/>
                        </a:buClr>
                        <a:buSzPts val="1400"/>
                        <a:buFont typeface="Arial"/>
                        <a:buNone/>
                      </a:pPr>
                      <a:r>
                        <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Accuracy</a:t>
                      </a:r>
                      <a:endParaRPr sz="14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Train 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t>97.46%</a:t>
                      </a:r>
                      <a:endParaRPr b="1" sz="16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Dev Set</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t>16.23%</a:t>
                      </a:r>
                      <a:endParaRPr b="1" sz="16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Dev Top 3</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t>34.34%</a:t>
                      </a:r>
                      <a:endParaRPr b="1" sz="1600" u="none" cap="none" strike="noStrike"/>
                    </a:p>
                  </a:txBody>
                  <a:tcPr marT="91425" marB="91425" marR="91425" marL="91425"/>
                </a:tc>
              </a:tr>
              <a:tr h="396200">
                <a:tc>
                  <a:txBody>
                    <a:bodyPr/>
                    <a:lstStyle/>
                    <a:p>
                      <a:pPr indent="0" lvl="0" marL="0" marR="0" rtl="0" algn="l">
                        <a:lnSpc>
                          <a:spcPct val="100000"/>
                        </a:lnSpc>
                        <a:spcBef>
                          <a:spcPts val="0"/>
                        </a:spcBef>
                        <a:spcAft>
                          <a:spcPts val="0"/>
                        </a:spcAft>
                        <a:buClr>
                          <a:srgbClr val="000000"/>
                        </a:buClr>
                        <a:buSzPts val="1400"/>
                        <a:buFont typeface="Arial"/>
                        <a:buNone/>
                      </a:pPr>
                      <a:r>
                        <a:rPr lang="en" sz="1400" u="none" cap="none" strike="noStrike"/>
                        <a:t>Dev Top 10</a:t>
                      </a:r>
                      <a:endParaRPr sz="1400" u="none" cap="none" strike="noStrike"/>
                    </a:p>
                  </a:txBody>
                  <a:tcPr marT="91425" marB="91425" marR="91425" marL="91425"/>
                </a:tc>
                <a:tc>
                  <a:txBody>
                    <a:bodyPr/>
                    <a:lstStyle/>
                    <a:p>
                      <a:pPr indent="0" lvl="0" marL="0" marR="0" rtl="0" algn="l">
                        <a:lnSpc>
                          <a:spcPct val="100000"/>
                        </a:lnSpc>
                        <a:spcBef>
                          <a:spcPts val="0"/>
                        </a:spcBef>
                        <a:spcAft>
                          <a:spcPts val="0"/>
                        </a:spcAft>
                        <a:buClr>
                          <a:srgbClr val="000000"/>
                        </a:buClr>
                        <a:buSzPts val="1600"/>
                        <a:buFont typeface="Arial"/>
                        <a:buNone/>
                      </a:pPr>
                      <a:r>
                        <a:rPr b="1" lang="en" sz="1600" u="none" cap="none" strike="noStrike"/>
                        <a:t>61.89%</a:t>
                      </a:r>
                      <a:endParaRPr b="1" sz="1600" u="none" cap="none" strike="noStrike"/>
                    </a:p>
                  </a:txBody>
                  <a:tcPr marT="91425" marB="91425" marR="91425" marL="91425"/>
                </a:tc>
              </a:tr>
            </a:tbl>
          </a:graphicData>
        </a:graphic>
      </p:graphicFrame>
      <p:grpSp>
        <p:nvGrpSpPr>
          <p:cNvPr id="299" name="Google Shape;299;p26"/>
          <p:cNvGrpSpPr/>
          <p:nvPr/>
        </p:nvGrpSpPr>
        <p:grpSpPr>
          <a:xfrm>
            <a:off x="3757308" y="2522262"/>
            <a:ext cx="1495671" cy="1221153"/>
            <a:chOff x="3757308" y="2522262"/>
            <a:chExt cx="1495671" cy="1221153"/>
          </a:xfrm>
        </p:grpSpPr>
        <p:sp>
          <p:nvSpPr>
            <p:cNvPr id="300" name="Google Shape;300;p26"/>
            <p:cNvSpPr/>
            <p:nvPr/>
          </p:nvSpPr>
          <p:spPr>
            <a:xfrm rot="1736464">
              <a:off x="3871229" y="2750321"/>
              <a:ext cx="1140002" cy="765034"/>
            </a:xfrm>
            <a:custGeom>
              <a:rect b="b" l="l" r="r" t="t"/>
              <a:pathLst>
                <a:path extrusionOk="0" h="30602" w="45601">
                  <a:moveTo>
                    <a:pt x="40257" y="0"/>
                  </a:moveTo>
                  <a:cubicBezTo>
                    <a:pt x="30786" y="0"/>
                    <a:pt x="21489" y="1754"/>
                    <a:pt x="13644" y="7552"/>
                  </a:cubicBezTo>
                  <a:cubicBezTo>
                    <a:pt x="6339" y="12989"/>
                    <a:pt x="1235" y="21262"/>
                    <a:pt x="34" y="30302"/>
                  </a:cubicBezTo>
                  <a:cubicBezTo>
                    <a:pt x="1" y="30502"/>
                    <a:pt x="143" y="30602"/>
                    <a:pt x="301" y="30602"/>
                  </a:cubicBezTo>
                  <a:cubicBezTo>
                    <a:pt x="460" y="30602"/>
                    <a:pt x="635" y="30502"/>
                    <a:pt x="668" y="30302"/>
                  </a:cubicBezTo>
                  <a:cubicBezTo>
                    <a:pt x="1902" y="20962"/>
                    <a:pt x="7340" y="12822"/>
                    <a:pt x="14945" y="7385"/>
                  </a:cubicBezTo>
                  <a:cubicBezTo>
                    <a:pt x="22318" y="2135"/>
                    <a:pt x="31210" y="626"/>
                    <a:pt x="40056" y="626"/>
                  </a:cubicBezTo>
                  <a:cubicBezTo>
                    <a:pt x="41776" y="626"/>
                    <a:pt x="43495" y="683"/>
                    <a:pt x="45200" y="781"/>
                  </a:cubicBezTo>
                  <a:cubicBezTo>
                    <a:pt x="45600" y="781"/>
                    <a:pt x="45600" y="147"/>
                    <a:pt x="45200" y="147"/>
                  </a:cubicBezTo>
                  <a:cubicBezTo>
                    <a:pt x="43552" y="53"/>
                    <a:pt x="41902" y="0"/>
                    <a:pt x="40257" y="0"/>
                  </a:cubicBezTo>
                  <a:close/>
                </a:path>
              </a:pathLst>
            </a:cu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6"/>
            <p:cNvSpPr/>
            <p:nvPr/>
          </p:nvSpPr>
          <p:spPr>
            <a:xfrm rot="2183935">
              <a:off x="5125154" y="3062700"/>
              <a:ext cx="95524" cy="140274"/>
            </a:xfrm>
            <a:custGeom>
              <a:rect b="b" l="l" r="r" t="t"/>
              <a:pathLst>
                <a:path extrusionOk="0" h="5611" w="3821">
                  <a:moveTo>
                    <a:pt x="463" y="0"/>
                  </a:moveTo>
                  <a:cubicBezTo>
                    <a:pt x="177" y="0"/>
                    <a:pt x="0" y="434"/>
                    <a:pt x="285" y="576"/>
                  </a:cubicBezTo>
                  <a:cubicBezTo>
                    <a:pt x="585" y="743"/>
                    <a:pt x="3420" y="2211"/>
                    <a:pt x="3054" y="2611"/>
                  </a:cubicBezTo>
                  <a:cubicBezTo>
                    <a:pt x="2286" y="3512"/>
                    <a:pt x="1286" y="4279"/>
                    <a:pt x="418" y="5079"/>
                  </a:cubicBezTo>
                  <a:cubicBezTo>
                    <a:pt x="187" y="5285"/>
                    <a:pt x="412" y="5610"/>
                    <a:pt x="649" y="5610"/>
                  </a:cubicBezTo>
                  <a:cubicBezTo>
                    <a:pt x="720" y="5610"/>
                    <a:pt x="791" y="5582"/>
                    <a:pt x="852" y="5513"/>
                  </a:cubicBezTo>
                  <a:cubicBezTo>
                    <a:pt x="1486" y="4946"/>
                    <a:pt x="2086" y="4379"/>
                    <a:pt x="2720" y="3812"/>
                  </a:cubicBezTo>
                  <a:cubicBezTo>
                    <a:pt x="3087" y="3445"/>
                    <a:pt x="3821" y="3011"/>
                    <a:pt x="3821" y="2411"/>
                  </a:cubicBezTo>
                  <a:cubicBezTo>
                    <a:pt x="3821" y="2011"/>
                    <a:pt x="3387" y="1777"/>
                    <a:pt x="3120" y="1577"/>
                  </a:cubicBezTo>
                  <a:cubicBezTo>
                    <a:pt x="2353" y="1010"/>
                    <a:pt x="1486" y="509"/>
                    <a:pt x="618" y="42"/>
                  </a:cubicBezTo>
                  <a:cubicBezTo>
                    <a:pt x="565" y="13"/>
                    <a:pt x="512" y="0"/>
                    <a:pt x="463" y="0"/>
                  </a:cubicBezTo>
                  <a:close/>
                </a:path>
              </a:pathLst>
            </a:custGeom>
            <a:solidFill>
              <a:srgbClr val="000000"/>
            </a:solid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02" name="Google Shape;302;p26"/>
          <p:cNvPicPr preferRelativeResize="0"/>
          <p:nvPr/>
        </p:nvPicPr>
        <p:blipFill rotWithShape="1">
          <a:blip r:embed="rId3">
            <a:alphaModFix/>
          </a:blip>
          <a:srcRect b="0" l="0" r="0" t="0"/>
          <a:stretch/>
        </p:blipFill>
        <p:spPr>
          <a:xfrm>
            <a:off x="3571263" y="907700"/>
            <a:ext cx="1739925" cy="1739925"/>
          </a:xfrm>
          <a:prstGeom prst="rect">
            <a:avLst/>
          </a:prstGeom>
          <a:noFill/>
          <a:ln>
            <a:noFill/>
          </a:ln>
        </p:spPr>
      </p:pic>
      <p:sp>
        <p:nvSpPr>
          <p:cNvPr id="303" name="Google Shape;303;p26"/>
          <p:cNvSpPr txBox="1"/>
          <p:nvPr/>
        </p:nvSpPr>
        <p:spPr>
          <a:xfrm>
            <a:off x="1098175" y="1030950"/>
            <a:ext cx="2611800" cy="615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1200"/>
              </a:spcAft>
              <a:buClr>
                <a:srgbClr val="000000"/>
              </a:buClr>
              <a:buSzPts val="2000"/>
              <a:buFont typeface="Arial"/>
              <a:buNone/>
            </a:pPr>
            <a:r>
              <a:rPr b="1" i="0" lang="en" sz="2000" u="none" cap="none" strike="noStrike">
                <a:solidFill>
                  <a:schemeClr val="dk2"/>
                </a:solidFill>
                <a:latin typeface="Source Code Pro"/>
                <a:ea typeface="Source Code Pro"/>
                <a:cs typeface="Source Code Pro"/>
                <a:sym typeface="Source Code Pro"/>
              </a:rPr>
              <a:t>[</a:t>
            </a:r>
            <a:r>
              <a:rPr b="1" i="0" lang="en" sz="2800" u="none" cap="none" strike="noStrike">
                <a:solidFill>
                  <a:schemeClr val="dk1"/>
                </a:solidFill>
                <a:latin typeface="Source Code Pro"/>
                <a:ea typeface="Source Code Pro"/>
                <a:cs typeface="Source Code Pro"/>
                <a:sym typeface="Source Code Pro"/>
              </a:rPr>
              <a:t>16</a:t>
            </a:r>
            <a:r>
              <a:rPr b="1" i="0" lang="en" sz="2000" u="none" cap="none" strike="noStrike">
                <a:solidFill>
                  <a:schemeClr val="dk2"/>
                </a:solidFill>
                <a:latin typeface="Source Code Pro"/>
                <a:ea typeface="Source Code Pro"/>
                <a:cs typeface="Source Code Pro"/>
                <a:sym typeface="Source Code Pro"/>
              </a:rPr>
              <a:t>, 2, 21, 3]</a:t>
            </a:r>
            <a:r>
              <a:rPr b="0" i="0" lang="en" sz="2000" u="none" cap="none" strike="noStrike">
                <a:solidFill>
                  <a:schemeClr val="dk2"/>
                </a:solidFill>
                <a:latin typeface="Source Code Pro"/>
                <a:ea typeface="Source Code Pro"/>
                <a:cs typeface="Source Code Pro"/>
                <a:sym typeface="Source Code Pro"/>
              </a:rPr>
              <a:t> </a:t>
            </a:r>
            <a:endParaRPr b="0" i="0" sz="16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8"/>
                                        </p:tgtEl>
                                        <p:attrNameLst>
                                          <p:attrName>style.visibility</p:attrName>
                                        </p:attrNameLst>
                                      </p:cBhvr>
                                      <p:to>
                                        <p:strVal val="visible"/>
                                      </p:to>
                                    </p:set>
                                    <p:anim calcmode="lin" valueType="num">
                                      <p:cBhvr additive="base">
                                        <p:cTn dur="200"/>
                                        <p:tgtEl>
                                          <p:spTgt spid="298"/>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297"/>
                                        </p:tgtEl>
                                        <p:attrNameLst>
                                          <p:attrName>style.visibility</p:attrName>
                                        </p:attrNameLst>
                                      </p:cBhvr>
                                      <p:to>
                                        <p:strVal val="visible"/>
                                      </p:to>
                                    </p:set>
                                    <p:anim calcmode="lin" valueType="num">
                                      <p:cBhvr additive="base">
                                        <p:cTn dur="200"/>
                                        <p:tgtEl>
                                          <p:spTgt spid="29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gtEl>
                                        <p:attrNameLst>
                                          <p:attrName>style.visibility</p:attrName>
                                        </p:attrNameLst>
                                      </p:cBhvr>
                                      <p:to>
                                        <p:strVal val="visible"/>
                                      </p:to>
                                    </p:set>
                                    <p:animEffect filter="fade" transition="in">
                                      <p:cBhvr>
                                        <p:cTn dur="1"/>
                                        <p:tgtEl>
                                          <p:spTgt spid="299"/>
                                        </p:tgtEl>
                                      </p:cBhvr>
                                    </p:animEffect>
                                  </p:childTnLst>
                                </p:cTn>
                              </p:par>
                              <p:par>
                                <p:cTn fill="hold" nodeType="withEffect" presetClass="entr" presetID="10" presetSubtype="0">
                                  <p:stCondLst>
                                    <p:cond delay="0"/>
                                  </p:stCondLst>
                                  <p:childTnLst>
                                    <p:set>
                                      <p:cBhvr>
                                        <p:cTn dur="1" fill="hold">
                                          <p:stCondLst>
                                            <p:cond delay="0"/>
                                          </p:stCondLst>
                                        </p:cTn>
                                        <p:tgtEl>
                                          <p:spTgt spid="302"/>
                                        </p:tgtEl>
                                        <p:attrNameLst>
                                          <p:attrName>style.visibility</p:attrName>
                                        </p:attrNameLst>
                                      </p:cBhvr>
                                      <p:to>
                                        <p:strVal val="visible"/>
                                      </p:to>
                                    </p:set>
                                    <p:animEffect filter="fade" transition="in">
                                      <p:cBhvr>
                                        <p:cTn dur="1"/>
                                        <p:tgtEl>
                                          <p:spTgt spid="3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7"/>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Hyperparameters</a:t>
            </a:r>
            <a:endParaRPr/>
          </a:p>
        </p:txBody>
      </p:sp>
      <p:sp>
        <p:nvSpPr>
          <p:cNvPr id="309" name="Google Shape;309;p27"/>
          <p:cNvSpPr txBox="1"/>
          <p:nvPr>
            <p:ph idx="1" type="body"/>
          </p:nvPr>
        </p:nvSpPr>
        <p:spPr>
          <a:xfrm>
            <a:off x="3040050" y="1623800"/>
            <a:ext cx="3063900" cy="3099900"/>
          </a:xfrm>
          <a:prstGeom prst="rect">
            <a:avLst/>
          </a:prstGeom>
          <a:noFill/>
          <a:ln>
            <a:noFill/>
          </a:ln>
        </p:spPr>
        <p:txBody>
          <a:bodyPr anchorCtr="0" anchor="t" bIns="91425" lIns="91425" spcFirstLastPara="1" rIns="91425" wrap="square" tIns="91425">
            <a:normAutofit lnSpcReduction="10000"/>
          </a:bodyPr>
          <a:lstStyle/>
          <a:p>
            <a:pPr indent="0" lvl="0" marL="0" rtl="0" algn="ctr">
              <a:lnSpc>
                <a:spcPct val="115000"/>
              </a:lnSpc>
              <a:spcBef>
                <a:spcPts val="0"/>
              </a:spcBef>
              <a:spcAft>
                <a:spcPts val="0"/>
              </a:spcAft>
              <a:buSzPts val="1800"/>
              <a:buNone/>
            </a:pPr>
            <a:r>
              <a:rPr b="1" lang="en"/>
              <a:t>Seq_len</a:t>
            </a:r>
            <a:endParaRPr b="1"/>
          </a:p>
          <a:p>
            <a:pPr indent="0" lvl="0" marL="0" rtl="0" algn="ctr">
              <a:lnSpc>
                <a:spcPct val="115000"/>
              </a:lnSpc>
              <a:spcBef>
                <a:spcPts val="1200"/>
              </a:spcBef>
              <a:spcAft>
                <a:spcPts val="0"/>
              </a:spcAft>
              <a:buSzPts val="1800"/>
              <a:buNone/>
            </a:pPr>
            <a:r>
              <a:rPr lang="en"/>
              <a:t>Hidden_size</a:t>
            </a:r>
            <a:endParaRPr/>
          </a:p>
          <a:p>
            <a:pPr indent="0" lvl="0" marL="0" rtl="0" algn="ctr">
              <a:lnSpc>
                <a:spcPct val="115000"/>
              </a:lnSpc>
              <a:spcBef>
                <a:spcPts val="1200"/>
              </a:spcBef>
              <a:spcAft>
                <a:spcPts val="0"/>
              </a:spcAft>
              <a:buSzPts val="1800"/>
              <a:buNone/>
            </a:pPr>
            <a:r>
              <a:rPr lang="en"/>
              <a:t>Num_layers</a:t>
            </a:r>
            <a:endParaRPr/>
          </a:p>
          <a:p>
            <a:pPr indent="0" lvl="0" marL="0" rtl="0" algn="ctr">
              <a:lnSpc>
                <a:spcPct val="115000"/>
              </a:lnSpc>
              <a:spcBef>
                <a:spcPts val="1200"/>
              </a:spcBef>
              <a:spcAft>
                <a:spcPts val="0"/>
              </a:spcAft>
              <a:buSzPts val="1800"/>
              <a:buNone/>
            </a:pPr>
            <a:r>
              <a:rPr lang="en"/>
              <a:t>Bi-directional</a:t>
            </a:r>
            <a:endParaRPr/>
          </a:p>
          <a:p>
            <a:pPr indent="0" lvl="0" marL="0" rtl="0" algn="ctr">
              <a:lnSpc>
                <a:spcPct val="115000"/>
              </a:lnSpc>
              <a:spcBef>
                <a:spcPts val="1200"/>
              </a:spcBef>
              <a:spcAft>
                <a:spcPts val="0"/>
              </a:spcAft>
              <a:buSzPts val="1800"/>
              <a:buNone/>
            </a:pPr>
            <a:r>
              <a:rPr lang="en"/>
              <a:t>Batch_size</a:t>
            </a:r>
            <a:endParaRPr/>
          </a:p>
          <a:p>
            <a:pPr indent="0" lvl="0" marL="0" rtl="0" algn="ctr">
              <a:lnSpc>
                <a:spcPct val="115000"/>
              </a:lnSpc>
              <a:spcBef>
                <a:spcPts val="1200"/>
              </a:spcBef>
              <a:spcAft>
                <a:spcPts val="0"/>
              </a:spcAft>
              <a:buSzPts val="1800"/>
              <a:buNone/>
            </a:pPr>
            <a:r>
              <a:rPr lang="en"/>
              <a:t>Learning_rate</a:t>
            </a:r>
            <a:endParaRPr/>
          </a:p>
          <a:p>
            <a:pPr indent="0" lvl="0" marL="0" rtl="0" algn="ctr">
              <a:lnSpc>
                <a:spcPct val="115000"/>
              </a:lnSpc>
              <a:spcBef>
                <a:spcPts val="1200"/>
              </a:spcBef>
              <a:spcAft>
                <a:spcPts val="1200"/>
              </a:spcAft>
              <a:buSzPts val="1800"/>
              <a:buNone/>
            </a:pPr>
            <a:r>
              <a:rPr b="1" lang="en"/>
              <a:t>Type of RNN model</a:t>
            </a:r>
            <a:endParaRPr/>
          </a:p>
        </p:txBody>
      </p:sp>
      <p:sp>
        <p:nvSpPr>
          <p:cNvPr id="310" name="Google Shape;310;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11" name="Google Shape;311;p27"/>
          <p:cNvSpPr/>
          <p:nvPr/>
        </p:nvSpPr>
        <p:spPr>
          <a:xfrm>
            <a:off x="1984051" y="1670825"/>
            <a:ext cx="2012238" cy="432200"/>
          </a:xfrm>
          <a:custGeom>
            <a:rect b="b" l="l" r="r" t="t"/>
            <a:pathLst>
              <a:path extrusionOk="0" h="17288" w="70438">
                <a:moveTo>
                  <a:pt x="0" y="0"/>
                </a:moveTo>
                <a:lnTo>
                  <a:pt x="0" y="17288"/>
                </a:lnTo>
                <a:lnTo>
                  <a:pt x="64437" y="17288"/>
                </a:lnTo>
                <a:lnTo>
                  <a:pt x="64437" y="12109"/>
                </a:lnTo>
                <a:lnTo>
                  <a:pt x="70438" y="8644"/>
                </a:lnTo>
                <a:lnTo>
                  <a:pt x="64437" y="5179"/>
                </a:lnTo>
                <a:lnTo>
                  <a:pt x="64437" y="0"/>
                </a:lnTo>
                <a:close/>
              </a:path>
            </a:pathLst>
          </a:custGeom>
          <a:solidFill>
            <a:srgbClr val="4949E7"/>
          </a:solidFill>
          <a:ln>
            <a:noFill/>
          </a:ln>
        </p:spPr>
        <p:txBody>
          <a:bodyPr anchorCtr="0" anchor="ctr" bIns="91425" lIns="91425" spcFirstLastPara="1" rIns="274300"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Medium"/>
                <a:ea typeface="Fira Sans Extra Condensed Medium"/>
                <a:cs typeface="Fira Sans Extra Condensed Medium"/>
                <a:sym typeface="Fira Sans Extra Condensed Medium"/>
              </a:rPr>
              <a:t>Dataset</a:t>
            </a:r>
            <a:endParaRPr b="0" i="0" sz="20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312" name="Google Shape;312;p27"/>
          <p:cNvSpPr/>
          <p:nvPr/>
        </p:nvSpPr>
        <p:spPr>
          <a:xfrm>
            <a:off x="5643700" y="2163725"/>
            <a:ext cx="291300" cy="1265700"/>
          </a:xfrm>
          <a:prstGeom prst="rightBrace">
            <a:avLst>
              <a:gd fmla="val 50000" name="adj1"/>
              <a:gd fmla="val 49210" name="adj2"/>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7"/>
          <p:cNvSpPr/>
          <p:nvPr/>
        </p:nvSpPr>
        <p:spPr>
          <a:xfrm>
            <a:off x="6103950" y="2546872"/>
            <a:ext cx="2172132" cy="499392"/>
          </a:xfrm>
          <a:custGeom>
            <a:rect b="b" l="l" r="r" t="t"/>
            <a:pathLst>
              <a:path extrusionOk="0" h="17277" w="70438">
                <a:moveTo>
                  <a:pt x="5989" y="0"/>
                </a:moveTo>
                <a:lnTo>
                  <a:pt x="5989" y="5168"/>
                </a:lnTo>
                <a:lnTo>
                  <a:pt x="1" y="8632"/>
                </a:lnTo>
                <a:lnTo>
                  <a:pt x="5989" y="12097"/>
                </a:lnTo>
                <a:lnTo>
                  <a:pt x="5989" y="17276"/>
                </a:lnTo>
                <a:lnTo>
                  <a:pt x="70438" y="17276"/>
                </a:lnTo>
                <a:lnTo>
                  <a:pt x="70438" y="0"/>
                </a:lnTo>
                <a:close/>
              </a:path>
            </a:pathLst>
          </a:custGeom>
          <a:solidFill>
            <a:srgbClr val="5EB2FC"/>
          </a:solidFill>
          <a:ln>
            <a:noFill/>
          </a:ln>
        </p:spPr>
        <p:txBody>
          <a:bodyPr anchorCtr="0" anchor="ctr" bIns="91425" lIns="274300"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Medium"/>
                <a:ea typeface="Fira Sans Extra Condensed Medium"/>
                <a:cs typeface="Fira Sans Extra Condensed Medium"/>
                <a:sym typeface="Fira Sans Extra Condensed Medium"/>
              </a:rPr>
              <a:t>Model complexity</a:t>
            </a:r>
            <a:endParaRPr b="0" i="0" sz="20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314" name="Google Shape;314;p27"/>
          <p:cNvSpPr/>
          <p:nvPr/>
        </p:nvSpPr>
        <p:spPr>
          <a:xfrm rot="10800000">
            <a:off x="3309875" y="3429425"/>
            <a:ext cx="332700" cy="893100"/>
          </a:xfrm>
          <a:prstGeom prst="rightBrace">
            <a:avLst>
              <a:gd fmla="val 50000" name="adj1"/>
              <a:gd fmla="val 49210" name="adj2"/>
            </a:avLst>
          </a:prstGeom>
          <a:noFill/>
          <a:ln cap="flat" cmpd="sng" w="2857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7"/>
          <p:cNvSpPr/>
          <p:nvPr/>
        </p:nvSpPr>
        <p:spPr>
          <a:xfrm flipH="1">
            <a:off x="940262" y="3660000"/>
            <a:ext cx="2172163" cy="431925"/>
          </a:xfrm>
          <a:custGeom>
            <a:rect b="b" l="l" r="r" t="t"/>
            <a:pathLst>
              <a:path extrusionOk="0" h="17277" w="70439">
                <a:moveTo>
                  <a:pt x="5990" y="1"/>
                </a:moveTo>
                <a:lnTo>
                  <a:pt x="5990" y="5180"/>
                </a:lnTo>
                <a:lnTo>
                  <a:pt x="1" y="8645"/>
                </a:lnTo>
                <a:lnTo>
                  <a:pt x="5990" y="12109"/>
                </a:lnTo>
                <a:lnTo>
                  <a:pt x="5990" y="17277"/>
                </a:lnTo>
                <a:lnTo>
                  <a:pt x="70438" y="17277"/>
                </a:lnTo>
                <a:lnTo>
                  <a:pt x="70438" y="1"/>
                </a:lnTo>
                <a:close/>
              </a:path>
            </a:pathLst>
          </a:custGeom>
          <a:solidFill>
            <a:srgbClr val="869FB2"/>
          </a:solidFill>
          <a:ln>
            <a:noFill/>
          </a:ln>
        </p:spPr>
        <p:txBody>
          <a:bodyPr anchorCtr="0" anchor="ctr" bIns="91425" lIns="274300" spcFirstLastPara="1" rIns="91425" wrap="square" tIns="91425">
            <a:noAutofit/>
          </a:bodyPr>
          <a:lstStyle/>
          <a:p>
            <a:pPr indent="0" lvl="0" marL="0" marR="0" rtl="0" algn="l">
              <a:lnSpc>
                <a:spcPct val="100000"/>
              </a:lnSpc>
              <a:spcBef>
                <a:spcPts val="0"/>
              </a:spcBef>
              <a:spcAft>
                <a:spcPts val="0"/>
              </a:spcAft>
              <a:buClr>
                <a:srgbClr val="000000"/>
              </a:buClr>
              <a:buSzPts val="2000"/>
              <a:buFont typeface="Arial"/>
              <a:buNone/>
            </a:pPr>
            <a:r>
              <a:rPr b="0" i="0" lang="en" sz="2000" u="none" cap="none" strike="noStrike">
                <a:solidFill>
                  <a:srgbClr val="FFFFFF"/>
                </a:solidFill>
                <a:latin typeface="Fira Sans Extra Condensed Medium"/>
                <a:ea typeface="Fira Sans Extra Condensed Medium"/>
                <a:cs typeface="Fira Sans Extra Condensed Medium"/>
                <a:sym typeface="Fira Sans Extra Condensed Medium"/>
              </a:rPr>
              <a:t>Training Process</a:t>
            </a:r>
            <a:endParaRPr b="0" i="0" sz="20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sp>
        <p:nvSpPr>
          <p:cNvPr id="316" name="Google Shape;316;p27"/>
          <p:cNvSpPr/>
          <p:nvPr/>
        </p:nvSpPr>
        <p:spPr>
          <a:xfrm>
            <a:off x="3012125" y="466288"/>
            <a:ext cx="630450" cy="545925"/>
          </a:xfrm>
          <a:custGeom>
            <a:rect b="b" l="l" r="r" t="t"/>
            <a:pathLst>
              <a:path extrusionOk="0" h="21837" w="25218">
                <a:moveTo>
                  <a:pt x="12609" y="1"/>
                </a:moveTo>
                <a:lnTo>
                  <a:pt x="0" y="21837"/>
                </a:lnTo>
                <a:lnTo>
                  <a:pt x="25217" y="21837"/>
                </a:lnTo>
                <a:lnTo>
                  <a:pt x="12609" y="1"/>
                </a:lnTo>
                <a:close/>
              </a:path>
            </a:pathLst>
          </a:cu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Fira Sans Extra Condensed Medium"/>
              <a:ea typeface="Fira Sans Extra Condensed Medium"/>
              <a:cs typeface="Fira Sans Extra Condensed Medium"/>
              <a:sym typeface="Fira Sans Extra Condensed Medium"/>
            </a:endParaRPr>
          </a:p>
        </p:txBody>
      </p:sp>
      <p:grpSp>
        <p:nvGrpSpPr>
          <p:cNvPr id="317" name="Google Shape;317;p27"/>
          <p:cNvGrpSpPr/>
          <p:nvPr/>
        </p:nvGrpSpPr>
        <p:grpSpPr>
          <a:xfrm>
            <a:off x="3236038" y="682635"/>
            <a:ext cx="182326" cy="252080"/>
            <a:chOff x="-38129425" y="3222550"/>
            <a:chExt cx="228450" cy="315850"/>
          </a:xfrm>
        </p:grpSpPr>
        <p:sp>
          <p:nvSpPr>
            <p:cNvPr id="318" name="Google Shape;318;p27"/>
            <p:cNvSpPr/>
            <p:nvPr/>
          </p:nvSpPr>
          <p:spPr>
            <a:xfrm>
              <a:off x="-38129425" y="3222550"/>
              <a:ext cx="228450" cy="227650"/>
            </a:xfrm>
            <a:custGeom>
              <a:rect b="b" l="l" r="r" t="t"/>
              <a:pathLst>
                <a:path extrusionOk="0" h="9106" w="9138">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7"/>
            <p:cNvSpPr/>
            <p:nvPr/>
          </p:nvSpPr>
          <p:spPr>
            <a:xfrm>
              <a:off x="-38067200" y="3470650"/>
              <a:ext cx="103200" cy="67750"/>
            </a:xfrm>
            <a:custGeom>
              <a:rect b="b" l="l" r="r" t="t"/>
              <a:pathLst>
                <a:path extrusionOk="0" h="2710" w="4128">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28"/>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88888"/>
              <a:buNone/>
            </a:pPr>
            <a:r>
              <a:rPr lang="en" sz="3000">
                <a:solidFill>
                  <a:srgbClr val="292929"/>
                </a:solidFill>
              </a:rPr>
              <a:t>Hyperparameters on</a:t>
            </a:r>
            <a:r>
              <a:rPr lang="en" sz="3000">
                <a:solidFill>
                  <a:srgbClr val="073763"/>
                </a:solidFill>
              </a:rPr>
              <a:t> </a:t>
            </a:r>
            <a:r>
              <a:rPr lang="en" sz="3000" u="sng">
                <a:solidFill>
                  <a:srgbClr val="073763"/>
                </a:solidFill>
              </a:rPr>
              <a:t>Dataset </a:t>
            </a:r>
            <a:endParaRPr u="sng">
              <a:solidFill>
                <a:srgbClr val="073763"/>
              </a:solidFill>
            </a:endParaRPr>
          </a:p>
        </p:txBody>
      </p:sp>
      <p:sp>
        <p:nvSpPr>
          <p:cNvPr id="325" name="Google Shape;325;p28"/>
          <p:cNvSpPr txBox="1"/>
          <p:nvPr>
            <p:ph idx="1" type="body"/>
          </p:nvPr>
        </p:nvSpPr>
        <p:spPr>
          <a:xfrm>
            <a:off x="311700" y="1618200"/>
            <a:ext cx="3073800" cy="14256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0"/>
              </a:spcBef>
              <a:spcAft>
                <a:spcPts val="0"/>
              </a:spcAft>
              <a:buSzPts val="1200"/>
              <a:buNone/>
            </a:pPr>
            <a:r>
              <a:rPr b="1" lang="en" sz="2000"/>
              <a:t>Seq_Len</a:t>
            </a:r>
            <a:endParaRPr b="1" sz="2000"/>
          </a:p>
          <a:p>
            <a:pPr indent="0" lvl="0" marL="0" rtl="0" algn="l">
              <a:lnSpc>
                <a:spcPct val="150000"/>
              </a:lnSpc>
              <a:spcBef>
                <a:spcPts val="0"/>
              </a:spcBef>
              <a:spcAft>
                <a:spcPts val="1200"/>
              </a:spcAft>
              <a:buSzPts val="1200"/>
              <a:buNone/>
            </a:pPr>
            <a:r>
              <a:rPr lang="en" sz="2000"/>
              <a:t>No. of Frames from each video</a:t>
            </a:r>
            <a:endParaRPr sz="1600"/>
          </a:p>
        </p:txBody>
      </p:sp>
      <p:sp>
        <p:nvSpPr>
          <p:cNvPr id="326" name="Google Shape;326;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27" name="Google Shape;327;p28"/>
          <p:cNvPicPr preferRelativeResize="0"/>
          <p:nvPr/>
        </p:nvPicPr>
        <p:blipFill rotWithShape="1">
          <a:blip r:embed="rId3">
            <a:alphaModFix/>
          </a:blip>
          <a:srcRect b="0" l="0" r="0" t="8172"/>
          <a:stretch/>
        </p:blipFill>
        <p:spPr>
          <a:xfrm>
            <a:off x="3857625" y="185475"/>
            <a:ext cx="4811999" cy="4766376"/>
          </a:xfrm>
          <a:prstGeom prst="rect">
            <a:avLst/>
          </a:prstGeom>
          <a:noFill/>
          <a:ln>
            <a:noFill/>
          </a:ln>
        </p:spPr>
      </p:pic>
      <p:grpSp>
        <p:nvGrpSpPr>
          <p:cNvPr id="328" name="Google Shape;328;p28"/>
          <p:cNvGrpSpPr/>
          <p:nvPr/>
        </p:nvGrpSpPr>
        <p:grpSpPr>
          <a:xfrm>
            <a:off x="423700" y="3186838"/>
            <a:ext cx="4494211" cy="1476387"/>
            <a:chOff x="311700" y="3043788"/>
            <a:chExt cx="4494211" cy="1476387"/>
          </a:xfrm>
        </p:grpSpPr>
        <p:pic>
          <p:nvPicPr>
            <p:cNvPr id="329" name="Google Shape;329;p28"/>
            <p:cNvPicPr preferRelativeResize="0"/>
            <p:nvPr/>
          </p:nvPicPr>
          <p:blipFill rotWithShape="1">
            <a:blip r:embed="rId4">
              <a:alphaModFix/>
            </a:blip>
            <a:srcRect b="0" l="0" r="39272" t="0"/>
            <a:stretch/>
          </p:blipFill>
          <p:spPr>
            <a:xfrm>
              <a:off x="311700" y="3043800"/>
              <a:ext cx="2198075" cy="1476375"/>
            </a:xfrm>
            <a:prstGeom prst="rect">
              <a:avLst/>
            </a:prstGeom>
            <a:noFill/>
            <a:ln>
              <a:noFill/>
            </a:ln>
          </p:spPr>
        </p:pic>
        <p:pic>
          <p:nvPicPr>
            <p:cNvPr id="330" name="Google Shape;330;p28"/>
            <p:cNvPicPr preferRelativeResize="0"/>
            <p:nvPr/>
          </p:nvPicPr>
          <p:blipFill rotWithShape="1">
            <a:blip r:embed="rId4">
              <a:alphaModFix/>
            </a:blip>
            <a:srcRect b="0" l="26136" r="39900" t="0"/>
            <a:stretch/>
          </p:blipFill>
          <p:spPr>
            <a:xfrm>
              <a:off x="3576586" y="3043788"/>
              <a:ext cx="1229325" cy="1476375"/>
            </a:xfrm>
            <a:prstGeom prst="rect">
              <a:avLst/>
            </a:prstGeom>
            <a:noFill/>
            <a:ln>
              <a:noFill/>
            </a:ln>
          </p:spPr>
        </p:pic>
        <p:cxnSp>
          <p:nvCxnSpPr>
            <p:cNvPr id="331" name="Google Shape;331;p28"/>
            <p:cNvCxnSpPr>
              <a:endCxn id="330" idx="1"/>
            </p:cNvCxnSpPr>
            <p:nvPr/>
          </p:nvCxnSpPr>
          <p:spPr>
            <a:xfrm flipH="1" rot="10800000">
              <a:off x="2509786" y="3781976"/>
              <a:ext cx="1066800" cy="15300"/>
            </a:xfrm>
            <a:prstGeom prst="straightConnector1">
              <a:avLst/>
            </a:prstGeom>
            <a:noFill/>
            <a:ln cap="flat" cmpd="sng" w="28575">
              <a:solidFill>
                <a:schemeClr val="dk2"/>
              </a:solidFill>
              <a:prstDash val="dash"/>
              <a:round/>
              <a:headEnd len="sm" w="sm" type="none"/>
              <a:tailEnd len="med" w="med" type="triangle"/>
            </a:ln>
          </p:spPr>
        </p:cxnSp>
      </p:grpSp>
      <p:sp>
        <p:nvSpPr>
          <p:cNvPr id="332" name="Google Shape;332;p28"/>
          <p:cNvSpPr txBox="1"/>
          <p:nvPr/>
        </p:nvSpPr>
        <p:spPr>
          <a:xfrm>
            <a:off x="1634850" y="1618200"/>
            <a:ext cx="117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AA84F"/>
                </a:solidFill>
                <a:latin typeface="Source Code Pro"/>
                <a:ea typeface="Source Code Pro"/>
                <a:cs typeface="Source Code Pro"/>
                <a:sym typeface="Source Code Pro"/>
              </a:rPr>
              <a:t>= 8</a:t>
            </a:r>
            <a:endParaRPr b="0" i="0" sz="1800" u="none" cap="none" strike="noStrike">
              <a:solidFill>
                <a:srgbClr val="6AA84F"/>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8"/>
                                        </p:tgtEl>
                                        <p:attrNameLst>
                                          <p:attrName>style.visibility</p:attrName>
                                        </p:attrNameLst>
                                      </p:cBhvr>
                                      <p:to>
                                        <p:strVal val="visible"/>
                                      </p:to>
                                    </p:set>
                                    <p:animEffect filter="fade" transition="in">
                                      <p:cBhvr>
                                        <p:cTn dur="1000"/>
                                        <p:tgtEl>
                                          <p:spTgt spid="3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9"/>
          <p:cNvSpPr txBox="1"/>
          <p:nvPr>
            <p:ph type="title"/>
          </p:nvPr>
        </p:nvSpPr>
        <p:spPr>
          <a:xfrm>
            <a:off x="311700" y="631800"/>
            <a:ext cx="3346200" cy="755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88888"/>
              <a:buNone/>
            </a:pPr>
            <a:r>
              <a:rPr lang="en" sz="3000">
                <a:solidFill>
                  <a:srgbClr val="292929"/>
                </a:solidFill>
              </a:rPr>
              <a:t>Hyperparameters for</a:t>
            </a:r>
            <a:r>
              <a:rPr lang="en" sz="3000">
                <a:solidFill>
                  <a:srgbClr val="1155CC"/>
                </a:solidFill>
              </a:rPr>
              <a:t> </a:t>
            </a:r>
            <a:r>
              <a:rPr lang="en" sz="3000" u="sng">
                <a:solidFill>
                  <a:srgbClr val="1155CC"/>
                </a:solidFill>
              </a:rPr>
              <a:t>Model Complexity</a:t>
            </a:r>
            <a:endParaRPr u="sng">
              <a:solidFill>
                <a:srgbClr val="1155CC"/>
              </a:solidFill>
            </a:endParaRPr>
          </a:p>
        </p:txBody>
      </p:sp>
      <p:sp>
        <p:nvSpPr>
          <p:cNvPr id="338" name="Google Shape;338;p29"/>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200"/>
              <a:buNone/>
            </a:pPr>
            <a:r>
              <a:rPr lang="en" sz="1800" u="sng"/>
              <a:t>Hidden_size</a:t>
            </a:r>
            <a:endParaRPr sz="1800" u="sng"/>
          </a:p>
          <a:p>
            <a:pPr indent="0" lvl="0" marL="0" rtl="0" algn="l">
              <a:lnSpc>
                <a:spcPct val="115000"/>
              </a:lnSpc>
              <a:spcBef>
                <a:spcPts val="1200"/>
              </a:spcBef>
              <a:spcAft>
                <a:spcPts val="0"/>
              </a:spcAft>
              <a:buSzPts val="1200"/>
              <a:buNone/>
            </a:pPr>
            <a:r>
              <a:rPr lang="en" sz="1800" u="sng"/>
              <a:t>Num_layers</a:t>
            </a:r>
            <a:endParaRPr sz="1800" u="sng"/>
          </a:p>
          <a:p>
            <a:pPr indent="0" lvl="0" marL="0" rtl="0" algn="l">
              <a:lnSpc>
                <a:spcPct val="115000"/>
              </a:lnSpc>
              <a:spcBef>
                <a:spcPts val="1200"/>
              </a:spcBef>
              <a:spcAft>
                <a:spcPts val="0"/>
              </a:spcAft>
              <a:buSzPts val="1200"/>
              <a:buNone/>
            </a:pPr>
            <a:r>
              <a:rPr lang="en" sz="1800" u="sng"/>
              <a:t>Bi-directional</a:t>
            </a:r>
            <a:endParaRPr sz="1800"/>
          </a:p>
          <a:p>
            <a:pPr indent="0" lvl="0" marL="0" rtl="0" algn="l">
              <a:lnSpc>
                <a:spcPct val="115000"/>
              </a:lnSpc>
              <a:spcBef>
                <a:spcPts val="1200"/>
              </a:spcBef>
              <a:spcAft>
                <a:spcPts val="1200"/>
              </a:spcAft>
              <a:buSzPts val="1200"/>
              <a:buNone/>
            </a:pPr>
            <a:r>
              <a:t/>
            </a:r>
            <a:endParaRPr sz="1800"/>
          </a:p>
        </p:txBody>
      </p:sp>
      <p:sp>
        <p:nvSpPr>
          <p:cNvPr id="339" name="Google Shape;33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40" name="Google Shape;340;p29"/>
          <p:cNvPicPr preferRelativeResize="0"/>
          <p:nvPr/>
        </p:nvPicPr>
        <p:blipFill rotWithShape="1">
          <a:blip r:embed="rId3">
            <a:alphaModFix/>
          </a:blip>
          <a:srcRect b="0" l="0" r="0" t="0"/>
          <a:stretch/>
        </p:blipFill>
        <p:spPr>
          <a:xfrm>
            <a:off x="4045650" y="152400"/>
            <a:ext cx="4485947" cy="4838699"/>
          </a:xfrm>
          <a:prstGeom prst="rect">
            <a:avLst/>
          </a:prstGeom>
          <a:noFill/>
          <a:ln>
            <a:noFill/>
          </a:ln>
        </p:spPr>
      </p:pic>
      <p:pic>
        <p:nvPicPr>
          <p:cNvPr id="341" name="Google Shape;341;p29"/>
          <p:cNvPicPr preferRelativeResize="0"/>
          <p:nvPr/>
        </p:nvPicPr>
        <p:blipFill rotWithShape="1">
          <a:blip r:embed="rId4">
            <a:alphaModFix/>
          </a:blip>
          <a:srcRect b="0" l="0" r="0" t="0"/>
          <a:stretch/>
        </p:blipFill>
        <p:spPr>
          <a:xfrm>
            <a:off x="3904362" y="0"/>
            <a:ext cx="4768526" cy="5143500"/>
          </a:xfrm>
          <a:prstGeom prst="rect">
            <a:avLst/>
          </a:prstGeom>
          <a:noFill/>
          <a:ln>
            <a:noFill/>
          </a:ln>
        </p:spPr>
      </p:pic>
      <p:pic>
        <p:nvPicPr>
          <p:cNvPr id="342" name="Google Shape;342;p29"/>
          <p:cNvPicPr preferRelativeResize="0"/>
          <p:nvPr/>
        </p:nvPicPr>
        <p:blipFill rotWithShape="1">
          <a:blip r:embed="rId5">
            <a:alphaModFix/>
          </a:blip>
          <a:srcRect b="0" l="0" r="0" t="4651"/>
          <a:stretch/>
        </p:blipFill>
        <p:spPr>
          <a:xfrm>
            <a:off x="3904350" y="239400"/>
            <a:ext cx="4768550" cy="4904100"/>
          </a:xfrm>
          <a:prstGeom prst="rect">
            <a:avLst/>
          </a:prstGeom>
          <a:noFill/>
          <a:ln>
            <a:noFill/>
          </a:ln>
        </p:spPr>
      </p:pic>
      <p:sp>
        <p:nvSpPr>
          <p:cNvPr id="343" name="Google Shape;343;p29"/>
          <p:cNvSpPr txBox="1"/>
          <p:nvPr/>
        </p:nvSpPr>
        <p:spPr>
          <a:xfrm>
            <a:off x="2079500" y="1618200"/>
            <a:ext cx="117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674EA7"/>
                </a:solidFill>
                <a:latin typeface="Source Code Pro"/>
                <a:ea typeface="Source Code Pro"/>
                <a:cs typeface="Source Code Pro"/>
                <a:sym typeface="Source Code Pro"/>
              </a:rPr>
              <a:t>= 512</a:t>
            </a:r>
            <a:endParaRPr b="0" i="0" sz="1800" u="none" cap="none" strike="noStrike">
              <a:solidFill>
                <a:srgbClr val="674EA7"/>
              </a:solidFill>
              <a:latin typeface="Source Code Pro"/>
              <a:ea typeface="Source Code Pro"/>
              <a:cs typeface="Source Code Pro"/>
              <a:sym typeface="Source Code Pro"/>
            </a:endParaRPr>
          </a:p>
        </p:txBody>
      </p:sp>
      <p:sp>
        <p:nvSpPr>
          <p:cNvPr id="344" name="Google Shape;344;p29"/>
          <p:cNvSpPr txBox="1"/>
          <p:nvPr/>
        </p:nvSpPr>
        <p:spPr>
          <a:xfrm>
            <a:off x="2079500" y="2079900"/>
            <a:ext cx="117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B45F06"/>
                </a:solidFill>
                <a:latin typeface="Source Code Pro"/>
                <a:ea typeface="Source Code Pro"/>
                <a:cs typeface="Source Code Pro"/>
                <a:sym typeface="Source Code Pro"/>
              </a:rPr>
              <a:t>= 2</a:t>
            </a:r>
            <a:endParaRPr b="0" i="0" sz="1800" u="none" cap="none" strike="noStrike">
              <a:solidFill>
                <a:srgbClr val="B45F06"/>
              </a:solidFill>
              <a:latin typeface="Source Code Pro"/>
              <a:ea typeface="Source Code Pro"/>
              <a:cs typeface="Source Code Pro"/>
              <a:sym typeface="Source Code Pro"/>
            </a:endParaRPr>
          </a:p>
        </p:txBody>
      </p:sp>
      <p:sp>
        <p:nvSpPr>
          <p:cNvPr id="345" name="Google Shape;345;p29"/>
          <p:cNvSpPr txBox="1"/>
          <p:nvPr/>
        </p:nvSpPr>
        <p:spPr>
          <a:xfrm>
            <a:off x="2352450" y="2571750"/>
            <a:ext cx="117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0B5394"/>
                </a:solidFill>
                <a:latin typeface="Source Code Pro"/>
                <a:ea typeface="Source Code Pro"/>
                <a:cs typeface="Source Code Pro"/>
                <a:sym typeface="Source Code Pro"/>
              </a:rPr>
              <a:t>= False</a:t>
            </a:r>
            <a:endParaRPr b="0" i="0" sz="1800" u="none" cap="none" strike="noStrike">
              <a:solidFill>
                <a:srgbClr val="0B5394"/>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0"/>
                                        </p:tgtEl>
                                        <p:attrNameLst>
                                          <p:attrName>style.visibility</p:attrName>
                                        </p:attrNameLst>
                                      </p:cBhvr>
                                      <p:to>
                                        <p:strVal val="visible"/>
                                      </p:to>
                                    </p:set>
                                    <p:animEffect filter="fade" transition="in">
                                      <p:cBhvr>
                                        <p:cTn dur="1000"/>
                                        <p:tgtEl>
                                          <p:spTgt spid="34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3"/>
                                        </p:tgtEl>
                                        <p:attrNameLst>
                                          <p:attrName>style.visibility</p:attrName>
                                        </p:attrNameLst>
                                      </p:cBhvr>
                                      <p:to>
                                        <p:strVal val="visible"/>
                                      </p:to>
                                    </p:set>
                                    <p:animEffect filter="fade" transition="in">
                                      <p:cBhvr>
                                        <p:cTn dur="1000"/>
                                        <p:tgtEl>
                                          <p:spTgt spid="34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0"/>
                                        </p:tgtEl>
                                      </p:cBhvr>
                                    </p:animEffect>
                                    <p:set>
                                      <p:cBhvr>
                                        <p:cTn dur="1" fill="hold">
                                          <p:stCondLst>
                                            <p:cond delay="1000"/>
                                          </p:stCondLst>
                                        </p:cTn>
                                        <p:tgtEl>
                                          <p:spTgt spid="340"/>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1"/>
                                        </p:tgtEl>
                                        <p:attrNameLst>
                                          <p:attrName>style.visibility</p:attrName>
                                        </p:attrNameLst>
                                      </p:cBhvr>
                                      <p:to>
                                        <p:strVal val="visible"/>
                                      </p:to>
                                    </p:set>
                                    <p:animEffect filter="fade" transition="in">
                                      <p:cBhvr>
                                        <p:cTn dur="1000"/>
                                        <p:tgtEl>
                                          <p:spTgt spid="3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4"/>
                                        </p:tgtEl>
                                        <p:attrNameLst>
                                          <p:attrName>style.visibility</p:attrName>
                                        </p:attrNameLst>
                                      </p:cBhvr>
                                      <p:to>
                                        <p:strVal val="visible"/>
                                      </p:to>
                                    </p:set>
                                    <p:animEffect filter="fade" transition="in">
                                      <p:cBhvr>
                                        <p:cTn dur="1100"/>
                                        <p:tgtEl>
                                          <p:spTgt spid="34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41"/>
                                        </p:tgtEl>
                                      </p:cBhvr>
                                    </p:animEffect>
                                    <p:set>
                                      <p:cBhvr>
                                        <p:cTn dur="1" fill="hold">
                                          <p:stCondLst>
                                            <p:cond delay="1000"/>
                                          </p:stCondLst>
                                        </p:cTn>
                                        <p:tgtEl>
                                          <p:spTgt spid="341"/>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5"/>
                                        </p:tgtEl>
                                        <p:attrNameLst>
                                          <p:attrName>style.visibility</p:attrName>
                                        </p:attrNameLst>
                                      </p:cBhvr>
                                      <p:to>
                                        <p:strVal val="visible"/>
                                      </p:to>
                                    </p:set>
                                    <p:animEffect filter="fade" transition="in">
                                      <p:cBhvr>
                                        <p:cTn dur="1000"/>
                                        <p:tgtEl>
                                          <p:spTgt spid="34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74" name="Shape 74"/>
        <p:cNvGrpSpPr/>
        <p:nvPr/>
      </p:nvGrpSpPr>
      <p:grpSpPr>
        <a:xfrm>
          <a:off x="0" y="0"/>
          <a:ext cx="0" cy="0"/>
          <a:chOff x="0" y="0"/>
          <a:chExt cx="0" cy="0"/>
        </a:xfrm>
      </p:grpSpPr>
      <p:sp>
        <p:nvSpPr>
          <p:cNvPr id="75" name="Google Shape;75;p3"/>
          <p:cNvSpPr/>
          <p:nvPr/>
        </p:nvSpPr>
        <p:spPr>
          <a:xfrm>
            <a:off x="0" y="0"/>
            <a:ext cx="9144000" cy="5143500"/>
          </a:xfrm>
          <a:prstGeom prst="rect">
            <a:avLst/>
          </a:prstGeom>
          <a:solidFill>
            <a:srgbClr val="FFFFFF">
              <a:alpha val="74117"/>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3"/>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rPr lang="en">
                <a:solidFill>
                  <a:srgbClr val="000000"/>
                </a:solidFill>
              </a:rPr>
              <a:t>5%</a:t>
            </a:r>
            <a:endParaRPr>
              <a:solidFill>
                <a:srgbClr val="000000"/>
              </a:solidFill>
            </a:endParaRPr>
          </a:p>
        </p:txBody>
      </p:sp>
      <p:sp>
        <p:nvSpPr>
          <p:cNvPr id="77" name="Google Shape;77;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solidFill>
                  <a:schemeClr val="dk2"/>
                </a:solidFill>
              </a:rPr>
              <a:t>‹#›</a:t>
            </a:fld>
            <a:endParaRPr>
              <a:solidFill>
                <a:schemeClr val="dk2"/>
              </a:solidFill>
            </a:endParaRPr>
          </a:p>
        </p:txBody>
      </p:sp>
      <p:sp>
        <p:nvSpPr>
          <p:cNvPr id="78" name="Google Shape;78;p3"/>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rPr lang="en"/>
              <a:t>Percentage of Global Population with some form of disabling hearing loss</a:t>
            </a:r>
            <a:endParaRPr/>
          </a:p>
        </p:txBody>
      </p:sp>
      <p:pic>
        <p:nvPicPr>
          <p:cNvPr id="79" name="Google Shape;79;p3"/>
          <p:cNvPicPr preferRelativeResize="0"/>
          <p:nvPr/>
        </p:nvPicPr>
        <p:blipFill rotWithShape="1">
          <a:blip r:embed="rId4">
            <a:alphaModFix/>
          </a:blip>
          <a:srcRect b="0" l="0" r="0" t="0"/>
          <a:stretch/>
        </p:blipFill>
        <p:spPr>
          <a:xfrm>
            <a:off x="2598000" y="1208550"/>
            <a:ext cx="1714675" cy="1758650"/>
          </a:xfrm>
          <a:prstGeom prst="rect">
            <a:avLst/>
          </a:prstGeom>
          <a:noFill/>
          <a:ln>
            <a:noFill/>
          </a:ln>
        </p:spPr>
      </p:pic>
      <p:pic>
        <p:nvPicPr>
          <p:cNvPr id="80" name="Google Shape;80;p3"/>
          <p:cNvPicPr preferRelativeResize="0"/>
          <p:nvPr/>
        </p:nvPicPr>
        <p:blipFill rotWithShape="1">
          <a:blip r:embed="rId5">
            <a:alphaModFix/>
          </a:blip>
          <a:srcRect b="0" l="0" r="0" t="0"/>
          <a:stretch/>
        </p:blipFill>
        <p:spPr>
          <a:xfrm>
            <a:off x="4690550" y="1210050"/>
            <a:ext cx="1755649" cy="1755649"/>
          </a:xfrm>
          <a:prstGeom prst="rect">
            <a:avLst/>
          </a:prstGeom>
          <a:noFill/>
          <a:ln>
            <a:noFill/>
          </a:ln>
        </p:spPr>
      </p:pic>
      <p:sp>
        <p:nvSpPr>
          <p:cNvPr id="81" name="Google Shape;81;p3"/>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a:ea typeface="Source Code Pro"/>
                <a:cs typeface="Source Code Pro"/>
                <a:sym typeface="Source Code Pro"/>
              </a:rPr>
              <a:t>[1]</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mc:AlternateContent>
    <mc:Choice Requires="p14">
      <p:transition spd="slow" p14:dur="10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5"/>
                                        </p:tgtEl>
                                        <p:attrNameLst>
                                          <p:attrName>style.visibility</p:attrName>
                                        </p:attrNameLst>
                                      </p:cBhvr>
                                      <p:to>
                                        <p:strVal val="visible"/>
                                      </p:to>
                                    </p:set>
                                    <p:animEffect filter="fade" transition="in">
                                      <p:cBhvr>
                                        <p:cTn dur="300"/>
                                        <p:tgtEl>
                                          <p:spTgt spid="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
                                        </p:tgtEl>
                                        <p:attrNameLst>
                                          <p:attrName>style.visibility</p:attrName>
                                        </p:attrNameLst>
                                      </p:cBhvr>
                                      <p:to>
                                        <p:strVal val="visible"/>
                                      </p:to>
                                    </p:set>
                                    <p:animEffect filter="fade" transition="in">
                                      <p:cBhvr>
                                        <p:cTn dur="500"/>
                                        <p:tgtEl>
                                          <p:spTgt spid="76"/>
                                        </p:tgtEl>
                                      </p:cBhvr>
                                    </p:animEffect>
                                  </p:childTnLst>
                                </p:cTn>
                              </p:par>
                              <p:par>
                                <p:cTn fill="hold" nodeType="with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5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500"/>
                                        <p:tgtEl>
                                          <p:spTgt spid="7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500"/>
                                        <p:tgtEl>
                                          <p:spTgt spid="8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0"/>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88888"/>
              <a:buNone/>
            </a:pPr>
            <a:r>
              <a:rPr lang="en" sz="3000"/>
              <a:t>Hyperparameters for </a:t>
            </a:r>
            <a:r>
              <a:rPr lang="en" sz="3000" u="sng">
                <a:solidFill>
                  <a:srgbClr val="434343"/>
                </a:solidFill>
              </a:rPr>
              <a:t>Training Process</a:t>
            </a:r>
            <a:endParaRPr u="sng">
              <a:solidFill>
                <a:srgbClr val="434343"/>
              </a:solidFill>
            </a:endParaRPr>
          </a:p>
        </p:txBody>
      </p:sp>
      <p:sp>
        <p:nvSpPr>
          <p:cNvPr id="351" name="Google Shape;351;p3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52" name="Google Shape;352;p30"/>
          <p:cNvPicPr preferRelativeResize="0"/>
          <p:nvPr/>
        </p:nvPicPr>
        <p:blipFill rotWithShape="1">
          <a:blip r:embed="rId3">
            <a:alphaModFix/>
          </a:blip>
          <a:srcRect b="0" l="0" r="0" t="0"/>
          <a:stretch/>
        </p:blipFill>
        <p:spPr>
          <a:xfrm>
            <a:off x="4115950" y="152400"/>
            <a:ext cx="4472635" cy="4838699"/>
          </a:xfrm>
          <a:prstGeom prst="rect">
            <a:avLst/>
          </a:prstGeom>
          <a:noFill/>
          <a:ln>
            <a:noFill/>
          </a:ln>
        </p:spPr>
      </p:pic>
      <p:sp>
        <p:nvSpPr>
          <p:cNvPr id="353" name="Google Shape;353;p30"/>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200"/>
              <a:buNone/>
            </a:pPr>
            <a:r>
              <a:rPr lang="en" sz="1800"/>
              <a:t>Batch Size</a:t>
            </a:r>
            <a:endParaRPr sz="1800"/>
          </a:p>
          <a:p>
            <a:pPr indent="0" lvl="0" marL="0" rtl="0" algn="l">
              <a:lnSpc>
                <a:spcPct val="115000"/>
              </a:lnSpc>
              <a:spcBef>
                <a:spcPts val="1200"/>
              </a:spcBef>
              <a:spcAft>
                <a:spcPts val="0"/>
              </a:spcAft>
              <a:buSzPts val="1200"/>
              <a:buNone/>
            </a:pPr>
            <a:r>
              <a:rPr lang="en" sz="1800"/>
              <a:t>Learning Rate</a:t>
            </a:r>
            <a:endParaRPr sz="1800"/>
          </a:p>
          <a:p>
            <a:pPr indent="0" lvl="0" marL="0" rtl="0" algn="l">
              <a:lnSpc>
                <a:spcPct val="115000"/>
              </a:lnSpc>
              <a:spcBef>
                <a:spcPts val="1200"/>
              </a:spcBef>
              <a:spcAft>
                <a:spcPts val="1200"/>
              </a:spcAft>
              <a:buSzPts val="1200"/>
              <a:buNone/>
            </a:pPr>
            <a:r>
              <a:t/>
            </a:r>
            <a:endParaRPr sz="1800"/>
          </a:p>
        </p:txBody>
      </p:sp>
      <p:sp>
        <p:nvSpPr>
          <p:cNvPr id="354" name="Google Shape;354;p30"/>
          <p:cNvSpPr txBox="1"/>
          <p:nvPr/>
        </p:nvSpPr>
        <p:spPr>
          <a:xfrm>
            <a:off x="2079500" y="1618200"/>
            <a:ext cx="117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CC0000"/>
                </a:solidFill>
                <a:latin typeface="Source Code Pro"/>
                <a:ea typeface="Source Code Pro"/>
                <a:cs typeface="Source Code Pro"/>
                <a:sym typeface="Source Code Pro"/>
              </a:rPr>
              <a:t>= 32</a:t>
            </a:r>
            <a:endParaRPr b="0" i="0" sz="1800" u="none" cap="none" strike="noStrike">
              <a:solidFill>
                <a:srgbClr val="CC0000"/>
              </a:solidFill>
              <a:latin typeface="Source Code Pro"/>
              <a:ea typeface="Source Code Pro"/>
              <a:cs typeface="Source Code Pro"/>
              <a:sym typeface="Source Code Pro"/>
            </a:endParaRPr>
          </a:p>
        </p:txBody>
      </p:sp>
      <p:pic>
        <p:nvPicPr>
          <p:cNvPr id="355" name="Google Shape;355;p30"/>
          <p:cNvPicPr preferRelativeResize="0"/>
          <p:nvPr/>
        </p:nvPicPr>
        <p:blipFill rotWithShape="1">
          <a:blip r:embed="rId4">
            <a:alphaModFix/>
          </a:blip>
          <a:srcRect b="0" l="0" r="0" t="0"/>
          <a:stretch/>
        </p:blipFill>
        <p:spPr>
          <a:xfrm>
            <a:off x="4075762" y="41900"/>
            <a:ext cx="4768526" cy="5143500"/>
          </a:xfrm>
          <a:prstGeom prst="rect">
            <a:avLst/>
          </a:prstGeom>
          <a:noFill/>
          <a:ln>
            <a:noFill/>
          </a:ln>
        </p:spPr>
      </p:pic>
      <p:sp>
        <p:nvSpPr>
          <p:cNvPr id="356" name="Google Shape;356;p30"/>
          <p:cNvSpPr txBox="1"/>
          <p:nvPr/>
        </p:nvSpPr>
        <p:spPr>
          <a:xfrm>
            <a:off x="2362475" y="2079900"/>
            <a:ext cx="11754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en" sz="1800" u="none" cap="none" strike="noStrike">
                <a:solidFill>
                  <a:srgbClr val="E69138"/>
                </a:solidFill>
                <a:latin typeface="Source Code Pro"/>
                <a:ea typeface="Source Code Pro"/>
                <a:cs typeface="Source Code Pro"/>
                <a:sym typeface="Source Code Pro"/>
              </a:rPr>
              <a:t>= 0.001</a:t>
            </a:r>
            <a:endParaRPr b="0" i="0" sz="1800" u="none" cap="none" strike="noStrike">
              <a:solidFill>
                <a:srgbClr val="E69138"/>
              </a:solidFill>
              <a:latin typeface="Source Code Pro"/>
              <a:ea typeface="Source Code Pro"/>
              <a:cs typeface="Source Code Pro"/>
              <a:sym typeface="Source Code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2"/>
                                        </p:tgtEl>
                                        <p:attrNameLst>
                                          <p:attrName>style.visibility</p:attrName>
                                        </p:attrNameLst>
                                      </p:cBhvr>
                                      <p:to>
                                        <p:strVal val="visible"/>
                                      </p:to>
                                    </p:set>
                                    <p:animEffect filter="fade" transition="in">
                                      <p:cBhvr>
                                        <p:cTn dur="1000"/>
                                        <p:tgtEl>
                                          <p:spTgt spid="3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352"/>
                                        </p:tgtEl>
                                      </p:cBhvr>
                                    </p:animEffect>
                                    <p:set>
                                      <p:cBhvr>
                                        <p:cTn dur="1" fill="hold">
                                          <p:stCondLst>
                                            <p:cond delay="1000"/>
                                          </p:stCondLst>
                                        </p:cTn>
                                        <p:tgtEl>
                                          <p:spTgt spid="35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5"/>
                                        </p:tgtEl>
                                        <p:attrNameLst>
                                          <p:attrName>style.visibility</p:attrName>
                                        </p:attrNameLst>
                                      </p:cBhvr>
                                      <p:to>
                                        <p:strVal val="visible"/>
                                      </p:to>
                                    </p:set>
                                    <p:animEffect filter="fade" transition="in">
                                      <p:cBhvr>
                                        <p:cTn dur="1000"/>
                                        <p:tgtEl>
                                          <p:spTgt spid="3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31"/>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fontScale="90000"/>
          </a:bodyPr>
          <a:lstStyle/>
          <a:p>
            <a:pPr indent="0" lvl="0" marL="0" rtl="0" algn="l">
              <a:lnSpc>
                <a:spcPct val="100000"/>
              </a:lnSpc>
              <a:spcBef>
                <a:spcPts val="0"/>
              </a:spcBef>
              <a:spcAft>
                <a:spcPts val="0"/>
              </a:spcAft>
              <a:buSzPct val="88888"/>
              <a:buNone/>
            </a:pPr>
            <a:r>
              <a:rPr lang="en" sz="3000"/>
              <a:t>Hyperparameters:</a:t>
            </a:r>
            <a:endParaRPr sz="3000"/>
          </a:p>
          <a:p>
            <a:pPr indent="0" lvl="0" marL="0" rtl="0" algn="l">
              <a:lnSpc>
                <a:spcPct val="100000"/>
              </a:lnSpc>
              <a:spcBef>
                <a:spcPts val="0"/>
              </a:spcBef>
              <a:spcAft>
                <a:spcPts val="0"/>
              </a:spcAft>
              <a:buSzPct val="111111"/>
              <a:buNone/>
            </a:pPr>
            <a:r>
              <a:rPr lang="en"/>
              <a:t>Type of RNN Model</a:t>
            </a:r>
            <a:endParaRPr/>
          </a:p>
        </p:txBody>
      </p:sp>
      <p:sp>
        <p:nvSpPr>
          <p:cNvPr id="362" name="Google Shape;362;p31"/>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200"/>
              <a:buNone/>
            </a:pPr>
            <a:r>
              <a:rPr lang="en" sz="2200"/>
              <a:t>Simple RNN</a:t>
            </a:r>
            <a:endParaRPr sz="2200"/>
          </a:p>
          <a:p>
            <a:pPr indent="0" lvl="0" marL="0" rtl="0" algn="l">
              <a:lnSpc>
                <a:spcPct val="115000"/>
              </a:lnSpc>
              <a:spcBef>
                <a:spcPts val="1200"/>
              </a:spcBef>
              <a:spcAft>
                <a:spcPts val="0"/>
              </a:spcAft>
              <a:buSzPts val="1200"/>
              <a:buNone/>
            </a:pPr>
            <a:r>
              <a:rPr lang="en" sz="2200"/>
              <a:t>GRU</a:t>
            </a:r>
            <a:endParaRPr sz="2200"/>
          </a:p>
          <a:p>
            <a:pPr indent="0" lvl="0" marL="0" rtl="0" algn="l">
              <a:lnSpc>
                <a:spcPct val="115000"/>
              </a:lnSpc>
              <a:spcBef>
                <a:spcPts val="1200"/>
              </a:spcBef>
              <a:spcAft>
                <a:spcPts val="1200"/>
              </a:spcAft>
              <a:buSzPts val="1200"/>
              <a:buNone/>
            </a:pPr>
            <a:r>
              <a:rPr lang="en" sz="2200"/>
              <a:t>LSTM</a:t>
            </a:r>
            <a:endParaRPr sz="2200"/>
          </a:p>
        </p:txBody>
      </p:sp>
      <p:sp>
        <p:nvSpPr>
          <p:cNvPr id="363" name="Google Shape;363;p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64" name="Google Shape;364;p31"/>
          <p:cNvPicPr preferRelativeResize="0"/>
          <p:nvPr/>
        </p:nvPicPr>
        <p:blipFill rotWithShape="1">
          <a:blip r:embed="rId3">
            <a:alphaModFix/>
          </a:blip>
          <a:srcRect b="0" l="0" r="0" t="6288"/>
          <a:stretch/>
        </p:blipFill>
        <p:spPr>
          <a:xfrm>
            <a:off x="4226475" y="351600"/>
            <a:ext cx="4485950" cy="4534450"/>
          </a:xfrm>
          <a:prstGeom prst="rect">
            <a:avLst/>
          </a:prstGeom>
          <a:noFill/>
          <a:ln>
            <a:noFill/>
          </a:ln>
        </p:spPr>
      </p:pic>
      <p:sp>
        <p:nvSpPr>
          <p:cNvPr id="365" name="Google Shape;365;p31"/>
          <p:cNvSpPr txBox="1"/>
          <p:nvPr>
            <p:ph idx="1" type="body"/>
          </p:nvPr>
        </p:nvSpPr>
        <p:spPr>
          <a:xfrm>
            <a:off x="1214175" y="2959203"/>
            <a:ext cx="2808000" cy="1032300"/>
          </a:xfrm>
          <a:prstGeom prst="rect">
            <a:avLst/>
          </a:prstGeom>
          <a:solidFill>
            <a:srgbClr val="FCE5CD"/>
          </a:solidFill>
          <a:ln cap="flat" cmpd="sng" w="19050">
            <a:solidFill>
              <a:srgbClr val="783F04"/>
            </a:solidFill>
            <a:prstDash val="solid"/>
            <a:round/>
            <a:headEnd len="sm" w="sm" type="none"/>
            <a:tailEnd len="sm" w="sm" type="none"/>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200"/>
              <a:buNone/>
            </a:pPr>
            <a:r>
              <a:rPr lang="en" sz="1800"/>
              <a:t>Fastest Training </a:t>
            </a:r>
            <a:endParaRPr sz="1800"/>
          </a:p>
          <a:p>
            <a:pPr indent="0" lvl="0" marL="0" rtl="0" algn="l">
              <a:lnSpc>
                <a:spcPct val="115000"/>
              </a:lnSpc>
              <a:spcBef>
                <a:spcPts val="1200"/>
              </a:spcBef>
              <a:spcAft>
                <a:spcPts val="1200"/>
              </a:spcAft>
              <a:buSzPts val="1200"/>
              <a:buNone/>
            </a:pPr>
            <a:r>
              <a:rPr lang="en" sz="1800"/>
              <a:t>Best Performance</a:t>
            </a:r>
            <a:endParaRPr sz="1800"/>
          </a:p>
        </p:txBody>
      </p:sp>
      <p:sp>
        <p:nvSpPr>
          <p:cNvPr id="366" name="Google Shape;366;p31"/>
          <p:cNvSpPr/>
          <p:nvPr/>
        </p:nvSpPr>
        <p:spPr>
          <a:xfrm rot="-898300">
            <a:off x="1203218" y="2081136"/>
            <a:ext cx="1595563" cy="496877"/>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0" i="0" lang="en" sz="2000" u="none" cap="none" strike="noStrike">
                <a:solidFill>
                  <a:srgbClr val="6AA84F"/>
                </a:solidFill>
                <a:latin typeface="Arial"/>
                <a:ea typeface="Arial"/>
                <a:cs typeface="Arial"/>
                <a:sym typeface="Arial"/>
              </a:rPr>
              <a:t>VALIDATED</a:t>
            </a:r>
            <a:endParaRPr b="0" i="0" sz="2000" u="none" cap="none" strike="noStrike">
              <a:solidFill>
                <a:srgbClr val="6AA84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5"/>
                                        </p:tgtEl>
                                        <p:attrNameLst>
                                          <p:attrName>style.visibility</p:attrName>
                                        </p:attrNameLst>
                                      </p:cBhvr>
                                      <p:to>
                                        <p:strVal val="visible"/>
                                      </p:to>
                                    </p:set>
                                    <p:animEffect filter="fade" transition="in">
                                      <p:cBhvr>
                                        <p:cTn dur="1000"/>
                                        <p:tgtEl>
                                          <p:spTgt spid="36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000"/>
                                        <p:tgtEl>
                                          <p:spTgt spid="3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72" name="Google Shape;372;p32"/>
          <p:cNvSpPr txBox="1"/>
          <p:nvPr/>
        </p:nvSpPr>
        <p:spPr>
          <a:xfrm>
            <a:off x="784325" y="1613950"/>
            <a:ext cx="3680400" cy="1662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Source Code Pro"/>
                <a:ea typeface="Source Code Pro"/>
                <a:cs typeface="Source Code Pro"/>
                <a:sym typeface="Source Code Pro"/>
              </a:rPr>
              <a:t>Small Dataset</a:t>
            </a:r>
            <a:endParaRPr b="0" i="0" sz="2400" u="none" cap="none" strike="noStrike">
              <a:solidFill>
                <a:srgbClr val="00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000000"/>
              </a:solidFill>
              <a:latin typeface="Source Code Pro"/>
              <a:ea typeface="Source Code Pro"/>
              <a:cs typeface="Source Code Pro"/>
              <a:sym typeface="Source Code Pro"/>
            </a:endParaRPr>
          </a:p>
          <a:p>
            <a:pPr indent="0" lvl="0" marL="0" marR="0" rtl="0" algn="l">
              <a:lnSpc>
                <a:spcPct val="100000"/>
              </a:lnSpc>
              <a:spcBef>
                <a:spcPts val="0"/>
              </a:spcBef>
              <a:spcAft>
                <a:spcPts val="0"/>
              </a:spcAft>
              <a:buClr>
                <a:srgbClr val="000000"/>
              </a:buClr>
              <a:buSzPts val="2400"/>
              <a:buFont typeface="Arial"/>
              <a:buNone/>
            </a:pPr>
            <a:r>
              <a:rPr b="0" i="0" lang="en" sz="2400" u="none" cap="none" strike="noStrike">
                <a:solidFill>
                  <a:srgbClr val="000000"/>
                </a:solidFill>
                <a:latin typeface="Source Code Pro"/>
                <a:ea typeface="Source Code Pro"/>
                <a:cs typeface="Source Code Pro"/>
                <a:sym typeface="Source Code Pro"/>
              </a:rPr>
              <a:t>Complex Model</a:t>
            </a:r>
            <a:endParaRPr b="0" i="0" sz="2400" u="none" cap="none" strike="noStrike">
              <a:solidFill>
                <a:srgbClr val="000000"/>
              </a:solidFill>
              <a:latin typeface="Source Code Pro"/>
              <a:ea typeface="Source Code Pro"/>
              <a:cs typeface="Source Code Pro"/>
              <a:sym typeface="Source Code Pro"/>
            </a:endParaRPr>
          </a:p>
        </p:txBody>
      </p:sp>
      <p:sp>
        <p:nvSpPr>
          <p:cNvPr id="373" name="Google Shape;373;p32"/>
          <p:cNvSpPr txBox="1"/>
          <p:nvPr>
            <p:ph idx="4294967295" type="title"/>
          </p:nvPr>
        </p:nvSpPr>
        <p:spPr>
          <a:xfrm>
            <a:off x="4792050" y="2078350"/>
            <a:ext cx="36804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Problem of Overfitting</a:t>
            </a:r>
            <a:endParaRPr/>
          </a:p>
        </p:txBody>
      </p:sp>
      <p:cxnSp>
        <p:nvCxnSpPr>
          <p:cNvPr id="374" name="Google Shape;374;p32"/>
          <p:cNvCxnSpPr/>
          <p:nvPr/>
        </p:nvCxnSpPr>
        <p:spPr>
          <a:xfrm>
            <a:off x="3544500" y="1945675"/>
            <a:ext cx="1176600" cy="422400"/>
          </a:xfrm>
          <a:prstGeom prst="straightConnector1">
            <a:avLst/>
          </a:prstGeom>
          <a:noFill/>
          <a:ln cap="flat" cmpd="sng" w="28575">
            <a:solidFill>
              <a:schemeClr val="dk2"/>
            </a:solidFill>
            <a:prstDash val="solid"/>
            <a:round/>
            <a:headEnd len="sm" w="sm" type="none"/>
            <a:tailEnd len="med" w="med" type="triangle"/>
          </a:ln>
        </p:spPr>
      </p:cxnSp>
      <p:cxnSp>
        <p:nvCxnSpPr>
          <p:cNvPr id="375" name="Google Shape;375;p32"/>
          <p:cNvCxnSpPr/>
          <p:nvPr/>
        </p:nvCxnSpPr>
        <p:spPr>
          <a:xfrm flipH="1" rot="10800000">
            <a:off x="3559650" y="2760400"/>
            <a:ext cx="1146300" cy="316500"/>
          </a:xfrm>
          <a:prstGeom prst="straightConnector1">
            <a:avLst/>
          </a:prstGeom>
          <a:noFill/>
          <a:ln cap="flat" cmpd="sng" w="28575">
            <a:solidFill>
              <a:schemeClr val="dk2"/>
            </a:solidFill>
            <a:prstDash val="solid"/>
            <a:round/>
            <a:headEnd len="sm" w="sm" type="none"/>
            <a:tailEnd len="med" w="med" type="triangl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Deal With Overfitting</a:t>
            </a:r>
            <a:endParaRPr/>
          </a:p>
        </p:txBody>
      </p:sp>
      <p:sp>
        <p:nvSpPr>
          <p:cNvPr id="381" name="Google Shape;381;p33"/>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Regularization:</a:t>
            </a:r>
            <a:endParaRPr/>
          </a:p>
          <a:p>
            <a:pPr indent="0" lvl="0" marL="0" rtl="0" algn="l">
              <a:lnSpc>
                <a:spcPct val="115000"/>
              </a:lnSpc>
              <a:spcBef>
                <a:spcPts val="1200"/>
              </a:spcBef>
              <a:spcAft>
                <a:spcPts val="0"/>
              </a:spcAft>
              <a:buSzPts val="1800"/>
              <a:buNone/>
            </a:pPr>
            <a:r>
              <a:rPr lang="en"/>
              <a:t>	Add additional penalty to the loss</a:t>
            </a:r>
            <a:endParaRPr/>
          </a:p>
          <a:p>
            <a:pPr indent="0" lvl="0" marL="0" rtl="0" algn="l">
              <a:lnSpc>
                <a:spcPct val="115000"/>
              </a:lnSpc>
              <a:spcBef>
                <a:spcPts val="1200"/>
              </a:spcBef>
              <a:spcAft>
                <a:spcPts val="0"/>
              </a:spcAft>
              <a:buSzPts val="1800"/>
              <a:buNone/>
            </a:pPr>
            <a:r>
              <a:rPr lang="en"/>
              <a:t>	Use of Dropout</a:t>
            </a:r>
            <a:endParaRPr/>
          </a:p>
          <a:p>
            <a:pPr indent="0" lvl="0" marL="0" rtl="0" algn="l">
              <a:lnSpc>
                <a:spcPct val="115000"/>
              </a:lnSpc>
              <a:spcBef>
                <a:spcPts val="1200"/>
              </a:spcBef>
              <a:spcAft>
                <a:spcPts val="0"/>
              </a:spcAft>
              <a:buSzPts val="1800"/>
              <a:buNone/>
            </a:pPr>
            <a:r>
              <a:rPr lang="en"/>
              <a:t>Data Augmentation:</a:t>
            </a:r>
            <a:endParaRPr/>
          </a:p>
          <a:p>
            <a:pPr indent="0" lvl="0" marL="0" rtl="0" algn="l">
              <a:lnSpc>
                <a:spcPct val="115000"/>
              </a:lnSpc>
              <a:spcBef>
                <a:spcPts val="1200"/>
              </a:spcBef>
              <a:spcAft>
                <a:spcPts val="1200"/>
              </a:spcAft>
              <a:buSzPts val="1800"/>
              <a:buNone/>
            </a:pPr>
            <a:r>
              <a:rPr lang="en"/>
              <a:t>	Modify the data slightly -&gt; increase the size of dataset</a:t>
            </a:r>
            <a:endParaRPr/>
          </a:p>
        </p:txBody>
      </p:sp>
      <p:sp>
        <p:nvSpPr>
          <p:cNvPr id="382" name="Google Shape;382;p3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383" name="Google Shape;383;p33"/>
          <p:cNvSpPr/>
          <p:nvPr/>
        </p:nvSpPr>
        <p:spPr>
          <a:xfrm rot="-899318">
            <a:off x="5863256" y="1820267"/>
            <a:ext cx="1335125" cy="588863"/>
          </a:xfrm>
          <a:prstGeom prst="rect">
            <a:avLst/>
          </a:prstGeom>
          <a:solidFill>
            <a:schemeClr val="lt1"/>
          </a:solidFill>
          <a:ln cap="flat" cmpd="sng" w="3810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500"/>
              <a:buFont typeface="Arial"/>
              <a:buNone/>
            </a:pPr>
            <a:r>
              <a:rPr b="0" i="0" lang="en" sz="2500" u="none" cap="none" strike="noStrike">
                <a:solidFill>
                  <a:srgbClr val="E91D63"/>
                </a:solidFill>
                <a:latin typeface="Arial"/>
                <a:ea typeface="Arial"/>
                <a:cs typeface="Arial"/>
                <a:sym typeface="Arial"/>
              </a:rPr>
              <a:t>FAILED</a:t>
            </a:r>
            <a:endParaRPr b="0" i="0" sz="2500" u="none" cap="none" strike="noStrike">
              <a:solidFill>
                <a:srgbClr val="E91D63"/>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gtEl>
                                        <p:attrNameLst>
                                          <p:attrName>style.visibility</p:attrName>
                                        </p:attrNameLst>
                                      </p:cBhvr>
                                      <p:to>
                                        <p:strVal val="visible"/>
                                      </p:to>
                                    </p:set>
                                    <p:animEffect filter="fade" transition="in">
                                      <p:cBhvr>
                                        <p:cTn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34"/>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2400"/>
              <a:buNone/>
            </a:pPr>
            <a:r>
              <a:rPr lang="en"/>
              <a:t>Data Augmentation</a:t>
            </a:r>
            <a:endParaRPr/>
          </a:p>
        </p:txBody>
      </p:sp>
      <p:sp>
        <p:nvSpPr>
          <p:cNvPr id="389" name="Google Shape;389;p34"/>
          <p:cNvSpPr txBox="1"/>
          <p:nvPr>
            <p:ph idx="1" type="body"/>
          </p:nvPr>
        </p:nvSpPr>
        <p:spPr>
          <a:xfrm>
            <a:off x="311700" y="1618204"/>
            <a:ext cx="2808000" cy="295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200"/>
              <a:buNone/>
            </a:pPr>
            <a:r>
              <a:rPr lang="en" sz="1800"/>
              <a:t>Random selection of Frames</a:t>
            </a:r>
            <a:endParaRPr sz="1800"/>
          </a:p>
          <a:p>
            <a:pPr indent="0" lvl="0" marL="0" rtl="0" algn="l">
              <a:lnSpc>
                <a:spcPct val="115000"/>
              </a:lnSpc>
              <a:spcBef>
                <a:spcPts val="1200"/>
              </a:spcBef>
              <a:spcAft>
                <a:spcPts val="0"/>
              </a:spcAft>
              <a:buSzPts val="1200"/>
              <a:buNone/>
            </a:pPr>
            <a:r>
              <a:rPr lang="en" sz="1800"/>
              <a:t>Add a random shift to x and y</a:t>
            </a:r>
            <a:endParaRPr sz="1800"/>
          </a:p>
          <a:p>
            <a:pPr indent="0" lvl="0" marL="0" rtl="0" algn="l">
              <a:lnSpc>
                <a:spcPct val="115000"/>
              </a:lnSpc>
              <a:spcBef>
                <a:spcPts val="1200"/>
              </a:spcBef>
              <a:spcAft>
                <a:spcPts val="1200"/>
              </a:spcAft>
              <a:buSzPts val="1200"/>
              <a:buNone/>
            </a:pPr>
            <a:r>
              <a:rPr lang="en" sz="1800"/>
              <a:t>Mirror the videos</a:t>
            </a:r>
            <a:endParaRPr sz="1800"/>
          </a:p>
        </p:txBody>
      </p:sp>
      <p:sp>
        <p:nvSpPr>
          <p:cNvPr id="390" name="Google Shape;390;p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391" name="Google Shape;391;p34"/>
          <p:cNvPicPr preferRelativeResize="0"/>
          <p:nvPr/>
        </p:nvPicPr>
        <p:blipFill rotWithShape="1">
          <a:blip r:embed="rId3">
            <a:alphaModFix/>
          </a:blip>
          <a:srcRect b="0" l="0" r="0" t="0"/>
          <a:stretch/>
        </p:blipFill>
        <p:spPr>
          <a:xfrm>
            <a:off x="3986500" y="152400"/>
            <a:ext cx="4485947" cy="4838699"/>
          </a:xfrm>
          <a:prstGeom prst="rect">
            <a:avLst/>
          </a:prstGeom>
          <a:noFill/>
          <a:ln>
            <a:noFill/>
          </a:ln>
        </p:spPr>
      </p:pic>
      <p:grpSp>
        <p:nvGrpSpPr>
          <p:cNvPr id="392" name="Google Shape;392;p34"/>
          <p:cNvGrpSpPr/>
          <p:nvPr/>
        </p:nvGrpSpPr>
        <p:grpSpPr>
          <a:xfrm>
            <a:off x="1359496" y="2017702"/>
            <a:ext cx="345971" cy="325505"/>
            <a:chOff x="5972700" y="2330200"/>
            <a:chExt cx="411625" cy="387275"/>
          </a:xfrm>
        </p:grpSpPr>
        <p:sp>
          <p:nvSpPr>
            <p:cNvPr id="393" name="Google Shape;393;p34"/>
            <p:cNvSpPr/>
            <p:nvPr/>
          </p:nvSpPr>
          <p:spPr>
            <a:xfrm>
              <a:off x="5972700" y="2476950"/>
              <a:ext cx="98050" cy="219825"/>
            </a:xfrm>
            <a:custGeom>
              <a:rect b="b" l="l" r="r" t="t"/>
              <a:pathLst>
                <a:path extrusionOk="0" fill="none" h="8793" w="3922">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94" name="Google Shape;394;p34"/>
            <p:cNvSpPr/>
            <p:nvPr/>
          </p:nvSpPr>
          <p:spPr>
            <a:xfrm>
              <a:off x="6078025" y="2330200"/>
              <a:ext cx="306300" cy="387275"/>
            </a:xfrm>
            <a:custGeom>
              <a:rect b="b" l="l" r="r" t="t"/>
              <a:pathLst>
                <a:path extrusionOk="0" fill="none" h="15491" w="12252">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395" name="Google Shape;395;p34"/>
          <p:cNvGrpSpPr/>
          <p:nvPr/>
        </p:nvGrpSpPr>
        <p:grpSpPr>
          <a:xfrm>
            <a:off x="2799295" y="3293616"/>
            <a:ext cx="320399" cy="320378"/>
            <a:chOff x="1951075" y="2333250"/>
            <a:chExt cx="381200" cy="381175"/>
          </a:xfrm>
        </p:grpSpPr>
        <p:sp>
          <p:nvSpPr>
            <p:cNvPr id="396" name="Google Shape;396;p34"/>
            <p:cNvSpPr/>
            <p:nvPr/>
          </p:nvSpPr>
          <p:spPr>
            <a:xfrm>
              <a:off x="1951075" y="2333250"/>
              <a:ext cx="381200" cy="381175"/>
            </a:xfrm>
            <a:custGeom>
              <a:rect b="b" l="l" r="r" t="t"/>
              <a:pathLst>
                <a:path extrusionOk="0" fill="none" h="15247" w="15248">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97" name="Google Shape;397;p34"/>
            <p:cNvSpPr/>
            <p:nvPr/>
          </p:nvSpPr>
          <p:spPr>
            <a:xfrm>
              <a:off x="2197675" y="2503125"/>
              <a:ext cx="43875" cy="47525"/>
            </a:xfrm>
            <a:custGeom>
              <a:rect b="b" l="l" r="r" t="t"/>
              <a:pathLst>
                <a:path extrusionOk="0" fill="none" h="1901" w="1755">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98" name="Google Shape;398;p34"/>
            <p:cNvSpPr/>
            <p:nvPr/>
          </p:nvSpPr>
          <p:spPr>
            <a:xfrm>
              <a:off x="20418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399" name="Google Shape;399;p34"/>
            <p:cNvSpPr/>
            <p:nvPr/>
          </p:nvSpPr>
          <p:spPr>
            <a:xfrm>
              <a:off x="2041800" y="2584100"/>
              <a:ext cx="199750" cy="41425"/>
            </a:xfrm>
            <a:custGeom>
              <a:rect b="b" l="l" r="r" t="t"/>
              <a:pathLst>
                <a:path extrusionOk="0" fill="none" h="1657" w="799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grpSp>
        <p:nvGrpSpPr>
          <p:cNvPr id="400" name="Google Shape;400;p34"/>
          <p:cNvGrpSpPr/>
          <p:nvPr/>
        </p:nvGrpSpPr>
        <p:grpSpPr>
          <a:xfrm>
            <a:off x="1936207" y="2822391"/>
            <a:ext cx="320378" cy="320378"/>
            <a:chOff x="1278900" y="2333250"/>
            <a:chExt cx="381175" cy="381175"/>
          </a:xfrm>
        </p:grpSpPr>
        <p:sp>
          <p:nvSpPr>
            <p:cNvPr id="401" name="Google Shape;401;p34"/>
            <p:cNvSpPr/>
            <p:nvPr/>
          </p:nvSpPr>
          <p:spPr>
            <a:xfrm>
              <a:off x="1278900" y="2333250"/>
              <a:ext cx="381175" cy="381175"/>
            </a:xfrm>
            <a:custGeom>
              <a:rect b="b" l="l" r="r" t="t"/>
              <a:pathLst>
                <a:path extrusionOk="0" fill="none" h="15247" w="15247">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2" name="Google Shape;402;p34"/>
            <p:cNvSpPr/>
            <p:nvPr/>
          </p:nvSpPr>
          <p:spPr>
            <a:xfrm>
              <a:off x="1525475"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3" name="Google Shape;403;p34"/>
            <p:cNvSpPr/>
            <p:nvPr/>
          </p:nvSpPr>
          <p:spPr>
            <a:xfrm>
              <a:off x="1369600" y="2503125"/>
              <a:ext cx="43875" cy="47525"/>
            </a:xfrm>
            <a:custGeom>
              <a:rect b="b" l="l" r="r" t="t"/>
              <a:pathLst>
                <a:path extrusionOk="0" fill="none" h="1901" w="1755">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sp>
          <p:nvSpPr>
            <p:cNvPr id="404" name="Google Shape;404;p34"/>
            <p:cNvSpPr/>
            <p:nvPr/>
          </p:nvSpPr>
          <p:spPr>
            <a:xfrm>
              <a:off x="1369600" y="2604200"/>
              <a:ext cx="199750" cy="40825"/>
            </a:xfrm>
            <a:custGeom>
              <a:rect b="b" l="l" r="r" t="t"/>
              <a:pathLst>
                <a:path extrusionOk="0" fill="none" h="1633" w="799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cap="rnd" cmpd="sng" w="12175">
              <a:solidFill>
                <a:srgbClr val="263238"/>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p:txBody>
        </p:sp>
      </p:grpSp>
      <p:sp>
        <p:nvSpPr>
          <p:cNvPr id="405" name="Google Shape;405;p34"/>
          <p:cNvSpPr/>
          <p:nvPr/>
        </p:nvSpPr>
        <p:spPr>
          <a:xfrm rot="-898790">
            <a:off x="1793061" y="924217"/>
            <a:ext cx="2332878" cy="533265"/>
          </a:xfrm>
          <a:prstGeom prst="rect">
            <a:avLst/>
          </a:prstGeom>
          <a:noFill/>
          <a:ln cap="flat" cmpd="sng" w="38100">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0" i="0" lang="en" sz="2500" u="none" cap="none" strike="noStrike">
                <a:solidFill>
                  <a:srgbClr val="6AA84F"/>
                </a:solidFill>
                <a:latin typeface="Arial"/>
                <a:ea typeface="Arial"/>
                <a:cs typeface="Arial"/>
                <a:sym typeface="Arial"/>
              </a:rPr>
              <a:t>SUCCESSFUL</a:t>
            </a:r>
            <a:endParaRPr b="0" i="0" sz="2500" u="none" cap="none" strike="noStrike">
              <a:solidFill>
                <a:srgbClr val="6AA84F"/>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0"/>
                                        </p:tgtEl>
                                        <p:attrNameLst>
                                          <p:attrName>style.visibility</p:attrName>
                                        </p:attrNameLst>
                                      </p:cBhvr>
                                      <p:to>
                                        <p:strVal val="visible"/>
                                      </p:to>
                                    </p:set>
                                    <p:animEffect filter="fade" transition="in">
                                      <p:cBhvr>
                                        <p:cTn dur="1000"/>
                                        <p:tgtEl>
                                          <p:spTgt spid="40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5"/>
                                        </p:tgtEl>
                                        <p:attrNameLst>
                                          <p:attrName>style.visibility</p:attrName>
                                        </p:attrNameLst>
                                      </p:cBhvr>
                                      <p:to>
                                        <p:strVal val="visible"/>
                                      </p:to>
                                    </p:set>
                                    <p:animEffect filter="fade" transition="in">
                                      <p:cBhvr>
                                        <p:cTn dur="1000"/>
                                        <p:tgtEl>
                                          <p:spTgt spid="3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1000"/>
                                        <p:tgtEl>
                                          <p:spTgt spid="4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35"/>
          <p:cNvSpPr txBox="1"/>
          <p:nvPr>
            <p:ph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12000"/>
              <a:buNone/>
            </a:pPr>
            <a:r>
              <a:rPr lang="en" sz="3100"/>
              <a:t>Test acc: </a:t>
            </a:r>
            <a:r>
              <a:rPr lang="en" sz="8000"/>
              <a:t>52.99%</a:t>
            </a:r>
            <a:endParaRPr sz="8000"/>
          </a:p>
        </p:txBody>
      </p:sp>
      <p:sp>
        <p:nvSpPr>
          <p:cNvPr id="411" name="Google Shape;411;p3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SzPts val="1800"/>
              <a:buNone/>
            </a:pPr>
            <a:r>
              <a:rPr lang="en"/>
              <a:t>Top 3 word accuracy: </a:t>
            </a:r>
            <a:r>
              <a:rPr b="1" lang="en"/>
              <a:t>71.79%</a:t>
            </a:r>
            <a:endParaRPr b="1"/>
          </a:p>
          <a:p>
            <a:pPr indent="0" lvl="0" marL="0" rtl="0" algn="l">
              <a:lnSpc>
                <a:spcPct val="115000"/>
              </a:lnSpc>
              <a:spcBef>
                <a:spcPts val="1200"/>
              </a:spcBef>
              <a:spcAft>
                <a:spcPts val="1200"/>
              </a:spcAft>
              <a:buSzPts val="1800"/>
              <a:buNone/>
            </a:pPr>
            <a:r>
              <a:rPr lang="en"/>
              <a:t>Top 10 word accuracy: </a:t>
            </a:r>
            <a:r>
              <a:rPr b="1" lang="en"/>
              <a:t>85.47%</a:t>
            </a:r>
            <a:endParaRPr b="1"/>
          </a:p>
        </p:txBody>
      </p:sp>
      <p:sp>
        <p:nvSpPr>
          <p:cNvPr id="412" name="Google Shape;412;p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13" name="Google Shape;413;p35"/>
          <p:cNvSpPr/>
          <p:nvPr/>
        </p:nvSpPr>
        <p:spPr>
          <a:xfrm>
            <a:off x="4885925" y="1061200"/>
            <a:ext cx="3708600" cy="571500"/>
          </a:xfrm>
          <a:prstGeom prst="roundRect">
            <a:avLst>
              <a:gd fmla="val 16667" name="adj"/>
            </a:avLst>
          </a:prstGeom>
          <a:solidFill>
            <a:srgbClr val="69E78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none" cap="none" strike="noStrike">
                <a:solidFill>
                  <a:schemeClr val="lt1"/>
                </a:solidFill>
                <a:latin typeface="Source Code Pro"/>
                <a:ea typeface="Source Code Pro"/>
                <a:cs typeface="Source Code Pro"/>
                <a:sym typeface="Source Code Pro"/>
              </a:rPr>
              <a:t>GRU Model</a:t>
            </a:r>
            <a:endParaRPr b="1" i="0" sz="2000" u="none" cap="none" strike="noStrike">
              <a:solidFill>
                <a:schemeClr val="lt1"/>
              </a:solidFill>
              <a:latin typeface="Source Code Pro"/>
              <a:ea typeface="Source Code Pro"/>
              <a:cs typeface="Source Code Pro"/>
              <a:sym typeface="Source Code Pro"/>
            </a:endParaRPr>
          </a:p>
        </p:txBody>
      </p:sp>
      <p:sp>
        <p:nvSpPr>
          <p:cNvPr id="414" name="Google Shape;414;p35"/>
          <p:cNvSpPr/>
          <p:nvPr/>
        </p:nvSpPr>
        <p:spPr>
          <a:xfrm>
            <a:off x="4885925" y="1877500"/>
            <a:ext cx="3708600" cy="571500"/>
          </a:xfrm>
          <a:prstGeom prst="roundRect">
            <a:avLst>
              <a:gd fmla="val 16667" name="adj"/>
            </a:avLst>
          </a:prstGeom>
          <a:solidFill>
            <a:srgbClr val="FCBD2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Source Code Pro"/>
                <a:ea typeface="Source Code Pro"/>
                <a:cs typeface="Source Code Pro"/>
                <a:sym typeface="Source Code Pro"/>
              </a:rPr>
              <a:t>Feature Extraction &amp;</a:t>
            </a:r>
            <a:endParaRPr b="1" i="0" sz="1800" u="none" cap="none" strike="noStrike">
              <a:solidFill>
                <a:srgbClr val="FFFFFF"/>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Source Code Pro"/>
                <a:ea typeface="Source Code Pro"/>
                <a:cs typeface="Source Code Pro"/>
                <a:sym typeface="Source Code Pro"/>
              </a:rPr>
              <a:t>Data Preparation</a:t>
            </a:r>
            <a:endParaRPr b="1" i="0" sz="1800" u="none" cap="none" strike="noStrike">
              <a:solidFill>
                <a:srgbClr val="FFFFFF"/>
              </a:solidFill>
              <a:latin typeface="Source Code Pro"/>
              <a:ea typeface="Source Code Pro"/>
              <a:cs typeface="Source Code Pro"/>
              <a:sym typeface="Source Code Pro"/>
            </a:endParaRPr>
          </a:p>
        </p:txBody>
      </p:sp>
      <p:sp>
        <p:nvSpPr>
          <p:cNvPr id="415" name="Google Shape;415;p35"/>
          <p:cNvSpPr/>
          <p:nvPr/>
        </p:nvSpPr>
        <p:spPr>
          <a:xfrm>
            <a:off x="4885925" y="3596200"/>
            <a:ext cx="3708600" cy="571500"/>
          </a:xfrm>
          <a:prstGeom prst="roundRect">
            <a:avLst>
              <a:gd fmla="val 16667" name="adj"/>
            </a:avLst>
          </a:prstGeom>
          <a:solidFill>
            <a:srgbClr val="5EB2FC"/>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chemeClr val="lt1"/>
                </a:solidFill>
                <a:latin typeface="Source Code Pro"/>
                <a:ea typeface="Source Code Pro"/>
                <a:cs typeface="Source Code Pro"/>
                <a:sym typeface="Source Code Pro"/>
              </a:rPr>
              <a:t>Data Augmentation</a:t>
            </a:r>
            <a:endParaRPr b="1" i="0" sz="1800" u="none" cap="none" strike="noStrike">
              <a:solidFill>
                <a:schemeClr val="lt1"/>
              </a:solidFill>
              <a:latin typeface="Source Code Pro"/>
              <a:ea typeface="Source Code Pro"/>
              <a:cs typeface="Source Code Pro"/>
              <a:sym typeface="Source Code Pro"/>
            </a:endParaRPr>
          </a:p>
        </p:txBody>
      </p:sp>
      <p:sp>
        <p:nvSpPr>
          <p:cNvPr id="416" name="Google Shape;416;p35"/>
          <p:cNvSpPr/>
          <p:nvPr/>
        </p:nvSpPr>
        <p:spPr>
          <a:xfrm>
            <a:off x="4885925" y="2736850"/>
            <a:ext cx="3708600" cy="571500"/>
          </a:xfrm>
          <a:prstGeom prst="roundRect">
            <a:avLst>
              <a:gd fmla="val 16667" name="adj"/>
            </a:avLst>
          </a:prstGeom>
          <a:solidFill>
            <a:srgbClr val="EC3A3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 sz="1800" u="none" cap="none" strike="noStrike">
                <a:solidFill>
                  <a:srgbClr val="FFFFFF"/>
                </a:solidFill>
                <a:latin typeface="Source Code Pro"/>
                <a:ea typeface="Source Code Pro"/>
                <a:cs typeface="Source Code Pro"/>
                <a:sym typeface="Source Code Pro"/>
              </a:rPr>
              <a:t>Hyperparameters Adjustment</a:t>
            </a:r>
            <a:endParaRPr b="1" i="0" sz="1800" u="none" cap="none" strike="noStrike">
              <a:solidFill>
                <a:srgbClr val="FFFFFF"/>
              </a:solidFill>
              <a:latin typeface="Source Code Pro"/>
              <a:ea typeface="Source Code Pro"/>
              <a:cs typeface="Source Code Pro"/>
              <a:sym typeface="Source Code Pro"/>
            </a:endParaRPr>
          </a:p>
        </p:txBody>
      </p:sp>
      <p:sp>
        <p:nvSpPr>
          <p:cNvPr id="417" name="Google Shape;417;p35"/>
          <p:cNvSpPr txBox="1"/>
          <p:nvPr>
            <p:ph type="title"/>
          </p:nvPr>
        </p:nvSpPr>
        <p:spPr>
          <a:xfrm>
            <a:off x="311700" y="631800"/>
            <a:ext cx="2808000" cy="7557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12000"/>
              <a:buNone/>
            </a:pPr>
            <a:r>
              <a:rPr lang="en" sz="3200"/>
              <a:t>Results</a:t>
            </a:r>
            <a:endParaRPr sz="3200"/>
          </a:p>
        </p:txBody>
      </p:sp>
    </p:spTree>
  </p:cSld>
  <p:clrMapOvr>
    <a:masterClrMapping/>
  </p:clrMapOvr>
  <p:transition spd="med">
    <p:fade thruBlk="1"/>
  </p:transition>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Application Development [Iteration 1]</a:t>
            </a:r>
            <a:endParaRPr/>
          </a:p>
        </p:txBody>
      </p:sp>
      <p:sp>
        <p:nvSpPr>
          <p:cNvPr id="423" name="Google Shape;423;p3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24" name="Google Shape;424;p36"/>
          <p:cNvPicPr preferRelativeResize="0"/>
          <p:nvPr/>
        </p:nvPicPr>
        <p:blipFill rotWithShape="1">
          <a:blip r:embed="rId3">
            <a:alphaModFix/>
          </a:blip>
          <a:srcRect b="1037" l="0" r="0" t="1037"/>
          <a:stretch/>
        </p:blipFill>
        <p:spPr>
          <a:xfrm>
            <a:off x="1253463" y="1182200"/>
            <a:ext cx="6637075" cy="3655225"/>
          </a:xfrm>
          <a:prstGeom prst="rect">
            <a:avLst/>
          </a:prstGeom>
          <a:noFill/>
          <a:ln>
            <a:noFill/>
          </a:ln>
          <a:effectLst>
            <a:outerShdw blurRad="57150" rotWithShape="0" algn="bl" dir="5400000" dist="19050">
              <a:srgbClr val="000000">
                <a:alpha val="49803"/>
              </a:srgbClr>
            </a:outerShdw>
          </a:effectLst>
        </p:spPr>
      </p:pic>
    </p:spTree>
  </p:cSld>
  <p:clrMapOvr>
    <a:masterClrMapping/>
  </p:clrMapOvr>
  <p:transition spd="med">
    <p:fade/>
  </p:transition>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37"/>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Application Development [Iteration 2]</a:t>
            </a:r>
            <a:endParaRPr/>
          </a:p>
        </p:txBody>
      </p:sp>
      <p:sp>
        <p:nvSpPr>
          <p:cNvPr id="430" name="Google Shape;430;p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1" name="Google Shape;431;p37"/>
          <p:cNvPicPr preferRelativeResize="0"/>
          <p:nvPr/>
        </p:nvPicPr>
        <p:blipFill rotWithShape="1">
          <a:blip r:embed="rId3">
            <a:alphaModFix/>
          </a:blip>
          <a:srcRect b="1164" l="0" r="0" t="861"/>
          <a:stretch/>
        </p:blipFill>
        <p:spPr>
          <a:xfrm>
            <a:off x="1286135" y="1199075"/>
            <a:ext cx="6571730" cy="3657599"/>
          </a:xfrm>
          <a:prstGeom prst="rect">
            <a:avLst/>
          </a:prstGeom>
          <a:noFill/>
          <a:ln>
            <a:noFill/>
          </a:ln>
          <a:effectLst>
            <a:outerShdw blurRad="57150" rotWithShape="0" algn="bl" dir="5400000" dist="19050">
              <a:srgbClr val="000000">
                <a:alpha val="49803"/>
              </a:srgbClr>
            </a:outerShdw>
          </a:effectLst>
        </p:spPr>
      </p:pic>
    </p:spTree>
  </p:cSld>
  <p:clrMapOvr>
    <a:masterClrMapping/>
  </p:clrMapOvr>
  <p:transition spd="med">
    <p:fade/>
  </p:transition>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38"/>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Application Development [Iteration 3]</a:t>
            </a:r>
            <a:endParaRPr/>
          </a:p>
        </p:txBody>
      </p:sp>
      <p:sp>
        <p:nvSpPr>
          <p:cNvPr id="437" name="Google Shape;437;p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38" name="Google Shape;438;p38"/>
          <p:cNvPicPr preferRelativeResize="0"/>
          <p:nvPr/>
        </p:nvPicPr>
        <p:blipFill rotWithShape="1">
          <a:blip r:embed="rId3">
            <a:alphaModFix/>
          </a:blip>
          <a:srcRect b="969" l="0" r="0" t="1019"/>
          <a:stretch/>
        </p:blipFill>
        <p:spPr>
          <a:xfrm>
            <a:off x="1252944" y="1182200"/>
            <a:ext cx="6638113" cy="3657599"/>
          </a:xfrm>
          <a:prstGeom prst="rect">
            <a:avLst/>
          </a:prstGeom>
          <a:noFill/>
          <a:ln>
            <a:noFill/>
          </a:ln>
          <a:effectLst>
            <a:outerShdw blurRad="57150" rotWithShape="0" algn="bl" dir="5400000" dist="19050">
              <a:srgbClr val="000000">
                <a:alpha val="49803"/>
              </a:srgbClr>
            </a:outerShdw>
          </a:effectLst>
        </p:spPr>
      </p:pic>
    </p:spTree>
  </p:cSld>
  <p:clrMapOvr>
    <a:masterClrMapping/>
  </p:clrMapOvr>
  <p:transition spd="med">
    <p:fade/>
  </p:transition>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3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44" name="Google Shape;444;p39"/>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Future Improvements</a:t>
            </a:r>
            <a:endParaRPr/>
          </a:p>
        </p:txBody>
      </p:sp>
    </p:spTree>
  </p:cSld>
  <p:clrMapOvr>
    <a:masterClrMapping/>
  </p:clrMapOvr>
  <mc:AlternateContent>
    <mc:Choice Requires="p14">
      <p:transition spd="slow" p14:dur="1000">
        <p:push/>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4"/>
          <p:cNvSpPr/>
          <p:nvPr/>
        </p:nvSpPr>
        <p:spPr>
          <a:xfrm>
            <a:off x="2867775" y="2178350"/>
            <a:ext cx="5604600" cy="800400"/>
          </a:xfrm>
          <a:prstGeom prst="snip2DiagRect">
            <a:avLst>
              <a:gd fmla="val 0" name="adj1"/>
              <a:gd fmla="val 31874" name="adj2"/>
            </a:avLst>
          </a:pr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88" name="Google Shape;88;p4"/>
          <p:cNvPicPr preferRelativeResize="0"/>
          <p:nvPr/>
        </p:nvPicPr>
        <p:blipFill rotWithShape="1">
          <a:blip r:embed="rId3">
            <a:alphaModFix/>
          </a:blip>
          <a:srcRect b="0" l="0" r="0" t="0"/>
          <a:stretch/>
        </p:blipFill>
        <p:spPr>
          <a:xfrm>
            <a:off x="243238" y="974713"/>
            <a:ext cx="2054124" cy="3200400"/>
          </a:xfrm>
          <a:prstGeom prst="rect">
            <a:avLst/>
          </a:prstGeom>
          <a:noFill/>
          <a:ln>
            <a:noFill/>
          </a:ln>
        </p:spPr>
      </p:pic>
      <p:sp>
        <p:nvSpPr>
          <p:cNvPr id="89" name="Google Shape;89;p4"/>
          <p:cNvSpPr txBox="1"/>
          <p:nvPr/>
        </p:nvSpPr>
        <p:spPr>
          <a:xfrm>
            <a:off x="2867700" y="2174725"/>
            <a:ext cx="5604600" cy="8004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000"/>
              <a:buFont typeface="Arial"/>
              <a:buNone/>
            </a:pPr>
            <a:r>
              <a:rPr b="1" i="0" lang="en" sz="4000" u="none" cap="none" strike="noStrike">
                <a:solidFill>
                  <a:schemeClr val="lt1"/>
                </a:solidFill>
                <a:latin typeface="Source Code Pro"/>
                <a:ea typeface="Source Code Pro"/>
                <a:cs typeface="Source Code Pro"/>
                <a:sym typeface="Source Code Pro"/>
              </a:rPr>
              <a:t>Sign Languages</a:t>
            </a:r>
            <a:endParaRPr b="1" i="0" sz="4000" u="none" cap="none" strike="noStrike">
              <a:solidFill>
                <a:schemeClr val="lt1"/>
              </a:solidFill>
              <a:latin typeface="Source Code Pro"/>
              <a:ea typeface="Source Code Pro"/>
              <a:cs typeface="Source Code Pro"/>
              <a:sym typeface="Source Code Pro"/>
            </a:endParaRPr>
          </a:p>
        </p:txBody>
      </p:sp>
      <p:sp>
        <p:nvSpPr>
          <p:cNvPr id="90" name="Google Shape;90;p4"/>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a:ea typeface="Source Code Pro"/>
                <a:cs typeface="Source Code Pro"/>
                <a:sym typeface="Source Code Pro"/>
              </a:rPr>
              <a:t>[2]</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gtEl>
                                        <p:attrNameLst>
                                          <p:attrName>style.visibility</p:attrName>
                                        </p:attrNameLst>
                                      </p:cBhvr>
                                      <p:to>
                                        <p:strVal val="visible"/>
                                      </p:to>
                                    </p:set>
                                    <p:animEffect filter="fade" transition="in">
                                      <p:cBhvr>
                                        <p:cTn dur="500"/>
                                        <p:tgtEl>
                                          <p:spTgt spid="88"/>
                                        </p:tgtEl>
                                      </p:cBhvr>
                                    </p:animEffect>
                                  </p:childTnLst>
                                </p:cTn>
                              </p:par>
                            </p:childTnLst>
                          </p:cTn>
                        </p:par>
                        <p:par>
                          <p:cTn fill="hold">
                            <p:stCondLst>
                              <p:cond delay="500"/>
                            </p:stCondLst>
                            <p:childTnLst>
                              <p:par>
                                <p:cTn fill="hold" nodeType="afterEffect" presetClass="entr" presetID="2" presetSubtype="2">
                                  <p:stCondLst>
                                    <p:cond delay="0"/>
                                  </p:stCondLst>
                                  <p:childTnLst>
                                    <p:set>
                                      <p:cBhvr>
                                        <p:cTn dur="1" fill="hold">
                                          <p:stCondLst>
                                            <p:cond delay="0"/>
                                          </p:stCondLst>
                                        </p:cTn>
                                        <p:tgtEl>
                                          <p:spTgt spid="86"/>
                                        </p:tgtEl>
                                        <p:attrNameLst>
                                          <p:attrName>style.visibility</p:attrName>
                                        </p:attrNameLst>
                                      </p:cBhvr>
                                      <p:to>
                                        <p:strVal val="visible"/>
                                      </p:to>
                                    </p:set>
                                    <p:anim calcmode="lin" valueType="num">
                                      <p:cBhvr additive="base">
                                        <p:cTn dur="700"/>
                                        <p:tgtEl>
                                          <p:spTgt spid="8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700"/>
                                        <p:tgtEl>
                                          <p:spTgt spid="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4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50" name="Google Shape;450;p4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Improve on Current Shortcomings</a:t>
            </a:r>
            <a:endParaRPr/>
          </a:p>
        </p:txBody>
      </p:sp>
      <p:sp>
        <p:nvSpPr>
          <p:cNvPr id="451" name="Google Shape;451;p40"/>
          <p:cNvSpPr txBox="1"/>
          <p:nvPr>
            <p:ph idx="1" type="body"/>
          </p:nvPr>
        </p:nvSpPr>
        <p:spPr>
          <a:xfrm>
            <a:off x="552513" y="1673753"/>
            <a:ext cx="2322000" cy="4464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1200"/>
              </a:spcAft>
              <a:buSzPts val="1800"/>
              <a:buNone/>
            </a:pPr>
            <a:r>
              <a:rPr b="1" lang="en"/>
              <a:t>Expand database</a:t>
            </a:r>
            <a:endParaRPr b="1"/>
          </a:p>
        </p:txBody>
      </p:sp>
      <p:pic>
        <p:nvPicPr>
          <p:cNvPr id="452" name="Google Shape;452;p40"/>
          <p:cNvPicPr preferRelativeResize="0"/>
          <p:nvPr/>
        </p:nvPicPr>
        <p:blipFill rotWithShape="1">
          <a:blip r:embed="rId3">
            <a:alphaModFix/>
          </a:blip>
          <a:srcRect b="0" l="0" r="0" t="0"/>
          <a:stretch/>
        </p:blipFill>
        <p:spPr>
          <a:xfrm>
            <a:off x="432100" y="2184275"/>
            <a:ext cx="2562825" cy="2562825"/>
          </a:xfrm>
          <a:prstGeom prst="rect">
            <a:avLst/>
          </a:prstGeom>
          <a:noFill/>
          <a:ln>
            <a:noFill/>
          </a:ln>
        </p:spPr>
      </p:pic>
      <p:sp>
        <p:nvSpPr>
          <p:cNvPr id="453" name="Google Shape;453;p40"/>
          <p:cNvSpPr txBox="1"/>
          <p:nvPr>
            <p:ph idx="1" type="body"/>
          </p:nvPr>
        </p:nvSpPr>
        <p:spPr>
          <a:xfrm>
            <a:off x="5083350" y="1310188"/>
            <a:ext cx="3004200" cy="8112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b="1" lang="en"/>
              <a:t>Expand capability</a:t>
            </a:r>
            <a:r>
              <a:rPr lang="en"/>
              <a:t>: interpret more words</a:t>
            </a:r>
            <a:endParaRPr/>
          </a:p>
        </p:txBody>
      </p:sp>
      <p:pic>
        <p:nvPicPr>
          <p:cNvPr id="454" name="Google Shape;454;p40"/>
          <p:cNvPicPr preferRelativeResize="0"/>
          <p:nvPr/>
        </p:nvPicPr>
        <p:blipFill rotWithShape="1">
          <a:blip r:embed="rId4">
            <a:alphaModFix/>
          </a:blip>
          <a:srcRect b="0" l="0" r="0" t="0"/>
          <a:stretch/>
        </p:blipFill>
        <p:spPr>
          <a:xfrm>
            <a:off x="4607600" y="2186775"/>
            <a:ext cx="3955695" cy="2560320"/>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gtEl>
                                        <p:attrNameLst>
                                          <p:attrName>style.visibility</p:attrName>
                                        </p:attrNameLst>
                                      </p:cBhvr>
                                      <p:to>
                                        <p:strVal val="visible"/>
                                      </p:to>
                                    </p:set>
                                    <p:animEffect filter="fade" transition="in">
                                      <p:cBhvr>
                                        <p:cTn dur="500"/>
                                        <p:tgtEl>
                                          <p:spTgt spid="451"/>
                                        </p:tgtEl>
                                      </p:cBhvr>
                                    </p:animEffect>
                                  </p:childTnLst>
                                </p:cTn>
                              </p:par>
                              <p:par>
                                <p:cTn fill="hold" nodeType="withEffect" presetClass="entr" presetID="10" presetSubtype="0">
                                  <p:stCondLst>
                                    <p:cond delay="0"/>
                                  </p:stCondLst>
                                  <p:childTnLst>
                                    <p:set>
                                      <p:cBhvr>
                                        <p:cTn dur="1" fill="hold">
                                          <p:stCondLst>
                                            <p:cond delay="0"/>
                                          </p:stCondLst>
                                        </p:cTn>
                                        <p:tgtEl>
                                          <p:spTgt spid="452"/>
                                        </p:tgtEl>
                                        <p:attrNameLst>
                                          <p:attrName>style.visibility</p:attrName>
                                        </p:attrNameLst>
                                      </p:cBhvr>
                                      <p:to>
                                        <p:strVal val="visible"/>
                                      </p:to>
                                    </p:set>
                                    <p:animEffect filter="fade" transition="in">
                                      <p:cBhvr>
                                        <p:cTn dur="500"/>
                                        <p:tgtEl>
                                          <p:spTgt spid="45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3"/>
                                        </p:tgtEl>
                                        <p:attrNameLst>
                                          <p:attrName>style.visibility</p:attrName>
                                        </p:attrNameLst>
                                      </p:cBhvr>
                                      <p:to>
                                        <p:strVal val="visible"/>
                                      </p:to>
                                    </p:set>
                                    <p:animEffect filter="fade" transition="in">
                                      <p:cBhvr>
                                        <p:cTn dur="500"/>
                                        <p:tgtEl>
                                          <p:spTgt spid="453"/>
                                        </p:tgtEl>
                                      </p:cBhvr>
                                    </p:animEffect>
                                  </p:childTnLst>
                                </p:cTn>
                              </p:par>
                              <p:par>
                                <p:cTn fill="hold" nodeType="with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5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60" name="Google Shape;460;p4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Improve on Current Shortcomings</a:t>
            </a:r>
            <a:endParaRPr/>
          </a:p>
        </p:txBody>
      </p:sp>
      <p:sp>
        <p:nvSpPr>
          <p:cNvPr id="461" name="Google Shape;461;p41"/>
          <p:cNvSpPr txBox="1"/>
          <p:nvPr>
            <p:ph idx="1" type="body"/>
          </p:nvPr>
        </p:nvSpPr>
        <p:spPr>
          <a:xfrm>
            <a:off x="5585088" y="1466250"/>
            <a:ext cx="3004200" cy="811200"/>
          </a:xfrm>
          <a:prstGeom prst="rect">
            <a:avLst/>
          </a:prstGeom>
          <a:noFill/>
          <a:ln>
            <a:noFill/>
          </a:ln>
        </p:spPr>
        <p:txBody>
          <a:bodyPr anchorCtr="0" anchor="t" bIns="91425" lIns="91425" spcFirstLastPara="1" rIns="91425" wrap="square" tIns="91425">
            <a:normAutofit/>
          </a:bodyPr>
          <a:lstStyle/>
          <a:p>
            <a:pPr indent="0" lvl="0" marL="0" rtl="0" algn="ctr">
              <a:lnSpc>
                <a:spcPct val="115000"/>
              </a:lnSpc>
              <a:spcBef>
                <a:spcPts val="0"/>
              </a:spcBef>
              <a:spcAft>
                <a:spcPts val="1200"/>
              </a:spcAft>
              <a:buSzPts val="1800"/>
              <a:buNone/>
            </a:pPr>
            <a:r>
              <a:rPr b="1" lang="en"/>
              <a:t>Improve Prediction Accuracy</a:t>
            </a:r>
            <a:endParaRPr b="1"/>
          </a:p>
        </p:txBody>
      </p:sp>
      <p:pic>
        <p:nvPicPr>
          <p:cNvPr id="462" name="Google Shape;462;p41"/>
          <p:cNvPicPr preferRelativeResize="0"/>
          <p:nvPr/>
        </p:nvPicPr>
        <p:blipFill rotWithShape="1">
          <a:blip r:embed="rId3">
            <a:alphaModFix/>
          </a:blip>
          <a:srcRect b="0" l="0" r="0" t="0"/>
          <a:stretch/>
        </p:blipFill>
        <p:spPr>
          <a:xfrm>
            <a:off x="5317612" y="2324275"/>
            <a:ext cx="3405775" cy="2469187"/>
          </a:xfrm>
          <a:prstGeom prst="rect">
            <a:avLst/>
          </a:prstGeom>
          <a:noFill/>
          <a:ln>
            <a:noFill/>
          </a:ln>
        </p:spPr>
      </p:pic>
      <p:sp>
        <p:nvSpPr>
          <p:cNvPr id="463" name="Google Shape;463;p41"/>
          <p:cNvSpPr txBox="1"/>
          <p:nvPr>
            <p:ph idx="1" type="body"/>
          </p:nvPr>
        </p:nvSpPr>
        <p:spPr>
          <a:xfrm>
            <a:off x="192250" y="1794000"/>
            <a:ext cx="4884000" cy="446400"/>
          </a:xfrm>
          <a:prstGeom prst="rect">
            <a:avLst/>
          </a:prstGeom>
          <a:noFill/>
          <a:ln>
            <a:noFill/>
          </a:ln>
        </p:spPr>
        <p:txBody>
          <a:bodyPr anchorCtr="0" anchor="t" bIns="91425" lIns="91425" spcFirstLastPara="1" rIns="91425" wrap="square" tIns="91425">
            <a:normAutofit lnSpcReduction="20000"/>
          </a:bodyPr>
          <a:lstStyle/>
          <a:p>
            <a:pPr indent="0" lvl="0" marL="0" rtl="0" algn="ctr">
              <a:lnSpc>
                <a:spcPct val="115000"/>
              </a:lnSpc>
              <a:spcBef>
                <a:spcPts val="0"/>
              </a:spcBef>
              <a:spcAft>
                <a:spcPts val="1200"/>
              </a:spcAft>
              <a:buSzPts val="1800"/>
              <a:buNone/>
            </a:pPr>
            <a:r>
              <a:rPr b="1" lang="en"/>
              <a:t>Improve API on feature extraction</a:t>
            </a:r>
            <a:endParaRPr b="1"/>
          </a:p>
        </p:txBody>
      </p:sp>
      <p:pic>
        <p:nvPicPr>
          <p:cNvPr id="464" name="Google Shape;464;p41"/>
          <p:cNvPicPr preferRelativeResize="0"/>
          <p:nvPr/>
        </p:nvPicPr>
        <p:blipFill rotWithShape="1">
          <a:blip r:embed="rId4">
            <a:alphaModFix/>
          </a:blip>
          <a:srcRect b="0" l="0" r="0" t="0"/>
          <a:stretch/>
        </p:blipFill>
        <p:spPr>
          <a:xfrm>
            <a:off x="311700" y="2277450"/>
            <a:ext cx="4645112" cy="2562825"/>
          </a:xfrm>
          <a:prstGeom prst="rect">
            <a:avLst/>
          </a:prstGeom>
          <a:noFill/>
          <a:ln>
            <a:noFill/>
          </a:ln>
        </p:spPr>
      </p:pic>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4"/>
                                        </p:tgtEl>
                                        <p:attrNameLst>
                                          <p:attrName>style.visibility</p:attrName>
                                        </p:attrNameLst>
                                      </p:cBhvr>
                                      <p:to>
                                        <p:strVal val="visible"/>
                                      </p:to>
                                    </p:set>
                                    <p:anim calcmode="lin" valueType="num">
                                      <p:cBhvr additive="base">
                                        <p:cTn dur="500"/>
                                        <p:tgtEl>
                                          <p:spTgt spid="46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3"/>
                                        </p:tgtEl>
                                        <p:attrNameLst>
                                          <p:attrName>style.visibility</p:attrName>
                                        </p:attrNameLst>
                                      </p:cBhvr>
                                      <p:to>
                                        <p:strVal val="visible"/>
                                      </p:to>
                                    </p:set>
                                    <p:anim calcmode="lin" valueType="num">
                                      <p:cBhvr additive="base">
                                        <p:cTn dur="500"/>
                                        <p:tgtEl>
                                          <p:spTgt spid="463"/>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4">
                                  <p:stCondLst>
                                    <p:cond delay="0"/>
                                  </p:stCondLst>
                                  <p:childTnLst>
                                    <p:set>
                                      <p:cBhvr>
                                        <p:cTn dur="1" fill="hold">
                                          <p:stCondLst>
                                            <p:cond delay="0"/>
                                          </p:stCondLst>
                                        </p:cTn>
                                        <p:tgtEl>
                                          <p:spTgt spid="461"/>
                                        </p:tgtEl>
                                        <p:attrNameLst>
                                          <p:attrName>style.visibility</p:attrName>
                                        </p:attrNameLst>
                                      </p:cBhvr>
                                      <p:to>
                                        <p:strVal val="visible"/>
                                      </p:to>
                                    </p:set>
                                    <p:anim calcmode="lin" valueType="num">
                                      <p:cBhvr additive="base">
                                        <p:cTn dur="500"/>
                                        <p:tgtEl>
                                          <p:spTgt spid="46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0"/>
                                  </p:stCondLst>
                                  <p:childTnLst>
                                    <p:set>
                                      <p:cBhvr>
                                        <p:cTn dur="1" fill="hold">
                                          <p:stCondLst>
                                            <p:cond delay="0"/>
                                          </p:stCondLst>
                                        </p:cTn>
                                        <p:tgtEl>
                                          <p:spTgt spid="462"/>
                                        </p:tgtEl>
                                        <p:attrNameLst>
                                          <p:attrName>style.visibility</p:attrName>
                                        </p:attrNameLst>
                                      </p:cBhvr>
                                      <p:to>
                                        <p:strVal val="visible"/>
                                      </p:to>
                                    </p:set>
                                    <p:anim calcmode="lin" valueType="num">
                                      <p:cBhvr additive="base">
                                        <p:cTn dur="500"/>
                                        <p:tgtEl>
                                          <p:spTgt spid="46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42"/>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Consecutive Gesture Interpretation</a:t>
            </a:r>
            <a:endParaRPr/>
          </a:p>
        </p:txBody>
      </p:sp>
      <p:sp>
        <p:nvSpPr>
          <p:cNvPr id="470" name="Google Shape;470;p4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71" name="Google Shape;471;p42"/>
          <p:cNvPicPr preferRelativeResize="0"/>
          <p:nvPr/>
        </p:nvPicPr>
        <p:blipFill rotWithShape="1">
          <a:blip r:embed="rId3">
            <a:alphaModFix/>
          </a:blip>
          <a:srcRect b="0" l="0" r="0" t="0"/>
          <a:stretch/>
        </p:blipFill>
        <p:spPr>
          <a:xfrm>
            <a:off x="514113" y="2028125"/>
            <a:ext cx="8115774" cy="2922145"/>
          </a:xfrm>
          <a:prstGeom prst="rect">
            <a:avLst/>
          </a:prstGeom>
          <a:noFill/>
          <a:ln>
            <a:noFill/>
          </a:ln>
        </p:spPr>
      </p:pic>
      <p:sp>
        <p:nvSpPr>
          <p:cNvPr id="472" name="Google Shape;472;p42"/>
          <p:cNvSpPr/>
          <p:nvPr/>
        </p:nvSpPr>
        <p:spPr>
          <a:xfrm>
            <a:off x="311700" y="1746125"/>
            <a:ext cx="8520600" cy="2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2"/>
          <p:cNvSpPr/>
          <p:nvPr/>
        </p:nvSpPr>
        <p:spPr>
          <a:xfrm>
            <a:off x="0" y="4519775"/>
            <a:ext cx="8756700" cy="4305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2"/>
          <p:cNvSpPr/>
          <p:nvPr/>
        </p:nvSpPr>
        <p:spPr>
          <a:xfrm>
            <a:off x="0" y="3265775"/>
            <a:ext cx="6910200" cy="240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2"/>
          <p:cNvSpPr/>
          <p:nvPr/>
        </p:nvSpPr>
        <p:spPr>
          <a:xfrm>
            <a:off x="311700" y="1987025"/>
            <a:ext cx="8632800" cy="816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42"/>
          <p:cNvSpPr txBox="1"/>
          <p:nvPr>
            <p:ph idx="1" type="body"/>
          </p:nvPr>
        </p:nvSpPr>
        <p:spPr>
          <a:xfrm>
            <a:off x="570150" y="1452575"/>
            <a:ext cx="8059800" cy="6756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800"/>
              <a:buNone/>
            </a:pPr>
            <a:r>
              <a:rPr b="1" lang="en"/>
              <a:t>Expand Application Capability</a:t>
            </a:r>
            <a:r>
              <a:rPr lang="en"/>
              <a:t>: interpret consecutive gestures as complete ASL sentence</a:t>
            </a:r>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476"/>
                                        </p:tgtEl>
                                        <p:attrNameLst>
                                          <p:attrName>style.visibility</p:attrName>
                                        </p:attrNameLst>
                                      </p:cBhvr>
                                      <p:to>
                                        <p:strVal val="visible"/>
                                      </p:to>
                                    </p:set>
                                    <p:anim calcmode="lin" valueType="num">
                                      <p:cBhvr additive="base">
                                        <p:cTn dur="500"/>
                                        <p:tgtEl>
                                          <p:spTgt spid="476"/>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471"/>
                                        </p:tgtEl>
                                        <p:attrNameLst>
                                          <p:attrName>style.visibility</p:attrName>
                                        </p:attrNameLst>
                                      </p:cBhvr>
                                      <p:to>
                                        <p:strVal val="visible"/>
                                      </p:to>
                                    </p:set>
                                    <p:anim calcmode="lin" valueType="num">
                                      <p:cBhvr additive="base">
                                        <p:cTn dur="500"/>
                                        <p:tgtEl>
                                          <p:spTgt spid="47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43"/>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Applicability with Natural Language Processing (NLP)</a:t>
            </a:r>
            <a:endParaRPr/>
          </a:p>
        </p:txBody>
      </p:sp>
      <p:sp>
        <p:nvSpPr>
          <p:cNvPr id="482" name="Google Shape;482;p4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483" name="Google Shape;483;p43"/>
          <p:cNvPicPr preferRelativeResize="0"/>
          <p:nvPr/>
        </p:nvPicPr>
        <p:blipFill rotWithShape="1">
          <a:blip r:embed="rId3">
            <a:alphaModFix/>
          </a:blip>
          <a:srcRect b="0" l="0" r="0" t="0"/>
          <a:stretch/>
        </p:blipFill>
        <p:spPr>
          <a:xfrm>
            <a:off x="1588425" y="2065525"/>
            <a:ext cx="5562427" cy="2902476"/>
          </a:xfrm>
          <a:prstGeom prst="rect">
            <a:avLst/>
          </a:prstGeom>
          <a:noFill/>
          <a:ln>
            <a:noFill/>
          </a:ln>
        </p:spPr>
      </p:pic>
      <p:sp>
        <p:nvSpPr>
          <p:cNvPr id="484" name="Google Shape;484;p43"/>
          <p:cNvSpPr txBox="1"/>
          <p:nvPr>
            <p:ph idx="1" type="body"/>
          </p:nvPr>
        </p:nvSpPr>
        <p:spPr>
          <a:xfrm>
            <a:off x="311700" y="1352525"/>
            <a:ext cx="8115900" cy="655500"/>
          </a:xfrm>
          <a:prstGeom prst="rect">
            <a:avLst/>
          </a:prstGeom>
          <a:noFill/>
          <a:ln>
            <a:noFill/>
          </a:ln>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1800"/>
              <a:buNone/>
            </a:pPr>
            <a:r>
              <a:rPr lang="en"/>
              <a:t>Apply NLP to convert discrete words into</a:t>
            </a:r>
            <a:r>
              <a:rPr b="1" lang="en"/>
              <a:t> coherent and meaningful English sentences</a:t>
            </a:r>
            <a:endParaRPr b="1"/>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84"/>
                                        </p:tgtEl>
                                        <p:attrNameLst>
                                          <p:attrName>style.visibility</p:attrName>
                                        </p:attrNameLst>
                                      </p:cBhvr>
                                      <p:to>
                                        <p:strVal val="visible"/>
                                      </p:to>
                                    </p:set>
                                    <p:animEffect filter="fade" transition="in">
                                      <p:cBhvr>
                                        <p:cTn dur="500"/>
                                        <p:tgtEl>
                                          <p:spTgt spid="484"/>
                                        </p:tgtEl>
                                      </p:cBhvr>
                                    </p:animEffect>
                                  </p:childTnLst>
                                </p:cTn>
                              </p:par>
                              <p:par>
                                <p:cTn fill="hold" nodeType="withEffect" presetClass="entr" presetID="10" presetSubtype="0">
                                  <p:stCondLst>
                                    <p:cond delay="0"/>
                                  </p:stCondLst>
                                  <p:childTnLst>
                                    <p:set>
                                      <p:cBhvr>
                                        <p:cTn dur="1" fill="hold">
                                          <p:stCondLst>
                                            <p:cond delay="0"/>
                                          </p:stCondLst>
                                        </p:cTn>
                                        <p:tgtEl>
                                          <p:spTgt spid="483"/>
                                        </p:tgtEl>
                                        <p:attrNameLst>
                                          <p:attrName>style.visibility</p:attrName>
                                        </p:attrNameLst>
                                      </p:cBhvr>
                                      <p:to>
                                        <p:strVal val="visible"/>
                                      </p:to>
                                    </p:set>
                                    <p:animEffect filter="fade" transition="in">
                                      <p:cBhvr>
                                        <p:cTn dur="500"/>
                                        <p:tgtEl>
                                          <p:spTgt spid="4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90" name="Google Shape;490;p44"/>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Concluding Statements</a:t>
            </a:r>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5"/>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Achievements</a:t>
            </a:r>
            <a:endParaRPr/>
          </a:p>
        </p:txBody>
      </p:sp>
      <p:sp>
        <p:nvSpPr>
          <p:cNvPr id="496" name="Google Shape;496;p4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497" name="Google Shape;497;p45"/>
          <p:cNvSpPr txBox="1"/>
          <p:nvPr>
            <p:ph idx="1" type="body"/>
          </p:nvPr>
        </p:nvSpPr>
        <p:spPr>
          <a:xfrm>
            <a:off x="311700" y="1468825"/>
            <a:ext cx="8640000" cy="3473700"/>
          </a:xfrm>
          <a:prstGeom prst="rect">
            <a:avLst/>
          </a:prstGeom>
          <a:noFill/>
          <a:ln>
            <a:noFill/>
          </a:ln>
        </p:spPr>
        <p:txBody>
          <a:bodyPr anchorCtr="0" anchor="t" bIns="91425" lIns="91425" spcFirstLastPara="1" rIns="91425" wrap="square" tIns="91425">
            <a:normAutofit/>
          </a:bodyPr>
          <a:lstStyle/>
          <a:p>
            <a:pPr indent="-330200" lvl="0" marL="457200" rtl="0" algn="l">
              <a:lnSpc>
                <a:spcPct val="130000"/>
              </a:lnSpc>
              <a:spcBef>
                <a:spcPts val="0"/>
              </a:spcBef>
              <a:spcAft>
                <a:spcPts val="0"/>
              </a:spcAft>
              <a:buSzPts val="1600"/>
              <a:buChar char="●"/>
            </a:pPr>
            <a:r>
              <a:rPr lang="en" sz="1600"/>
              <a:t>Identified the realistic need from the Deaf community to develop a sign-language interpretation model</a:t>
            </a:r>
            <a:endParaRPr sz="1600"/>
          </a:p>
          <a:p>
            <a:pPr indent="-330200" lvl="0" marL="457200" rtl="0" algn="l">
              <a:lnSpc>
                <a:spcPct val="130000"/>
              </a:lnSpc>
              <a:spcBef>
                <a:spcPts val="2000"/>
              </a:spcBef>
              <a:spcAft>
                <a:spcPts val="0"/>
              </a:spcAft>
              <a:buSzPts val="1600"/>
              <a:buChar char="●"/>
            </a:pPr>
            <a:r>
              <a:rPr lang="en" sz="1600"/>
              <a:t>Trained a deep neural network model </a:t>
            </a:r>
            <a:endParaRPr sz="1600"/>
          </a:p>
          <a:p>
            <a:pPr indent="-330200" lvl="0" marL="457200" rtl="0" algn="l">
              <a:lnSpc>
                <a:spcPct val="130000"/>
              </a:lnSpc>
              <a:spcBef>
                <a:spcPts val="2000"/>
              </a:spcBef>
              <a:spcAft>
                <a:spcPts val="0"/>
              </a:spcAft>
              <a:buSzPts val="1600"/>
              <a:buChar char="●"/>
            </a:pPr>
            <a:r>
              <a:rPr lang="en" sz="1600"/>
              <a:t>Improved interpretation accuracy from 3% to 53% with data preprocessing and hyperparameter adjusting</a:t>
            </a:r>
            <a:endParaRPr sz="1600"/>
          </a:p>
          <a:p>
            <a:pPr indent="-330200" lvl="0" marL="457200" rtl="0" algn="l">
              <a:lnSpc>
                <a:spcPct val="130000"/>
              </a:lnSpc>
              <a:spcBef>
                <a:spcPts val="2000"/>
              </a:spcBef>
              <a:spcAft>
                <a:spcPts val="0"/>
              </a:spcAft>
              <a:buSzPts val="1600"/>
              <a:buChar char="●"/>
            </a:pPr>
            <a:r>
              <a:rPr lang="en" sz="1600"/>
              <a:t>Designed and developed an application with proper user interface</a:t>
            </a:r>
            <a:endParaRPr sz="1600"/>
          </a:p>
          <a:p>
            <a:pPr indent="-330200" lvl="0" marL="457200" rtl="0" algn="l">
              <a:lnSpc>
                <a:spcPct val="130000"/>
              </a:lnSpc>
              <a:spcBef>
                <a:spcPts val="2000"/>
              </a:spcBef>
              <a:spcAft>
                <a:spcPts val="2000"/>
              </a:spcAft>
              <a:buSzPts val="1600"/>
              <a:buChar char="●"/>
            </a:pPr>
            <a:r>
              <a:rPr lang="en" sz="1600"/>
              <a:t>Model expands interpretation capabilities to 111 words</a:t>
            </a:r>
            <a:endParaRPr sz="1600"/>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0" st="0"/>
                                            </p:txEl>
                                          </p:spTgt>
                                        </p:tgtEl>
                                        <p:attrNameLst>
                                          <p:attrName>style.visibility</p:attrName>
                                        </p:attrNameLst>
                                      </p:cBhvr>
                                      <p:to>
                                        <p:strVal val="visible"/>
                                      </p:to>
                                    </p:set>
                                    <p:animEffect filter="fade" transition="in">
                                      <p:cBhvr>
                                        <p:cTn dur="500"/>
                                        <p:tgtEl>
                                          <p:spTgt spid="49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1" st="1"/>
                                            </p:txEl>
                                          </p:spTgt>
                                        </p:tgtEl>
                                        <p:attrNameLst>
                                          <p:attrName>style.visibility</p:attrName>
                                        </p:attrNameLst>
                                      </p:cBhvr>
                                      <p:to>
                                        <p:strVal val="visible"/>
                                      </p:to>
                                    </p:set>
                                    <p:animEffect filter="fade" transition="in">
                                      <p:cBhvr>
                                        <p:cTn dur="500"/>
                                        <p:tgtEl>
                                          <p:spTgt spid="49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2" st="2"/>
                                            </p:txEl>
                                          </p:spTgt>
                                        </p:tgtEl>
                                        <p:attrNameLst>
                                          <p:attrName>style.visibility</p:attrName>
                                        </p:attrNameLst>
                                      </p:cBhvr>
                                      <p:to>
                                        <p:strVal val="visible"/>
                                      </p:to>
                                    </p:set>
                                    <p:animEffect filter="fade" transition="in">
                                      <p:cBhvr>
                                        <p:cTn dur="500"/>
                                        <p:tgtEl>
                                          <p:spTgt spid="49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3" st="3"/>
                                            </p:txEl>
                                          </p:spTgt>
                                        </p:tgtEl>
                                        <p:attrNameLst>
                                          <p:attrName>style.visibility</p:attrName>
                                        </p:attrNameLst>
                                      </p:cBhvr>
                                      <p:to>
                                        <p:strVal val="visible"/>
                                      </p:to>
                                    </p:set>
                                    <p:animEffect filter="fade" transition="in">
                                      <p:cBhvr>
                                        <p:cTn dur="500"/>
                                        <p:tgtEl>
                                          <p:spTgt spid="497">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xEl>
                                              <p:pRg end="4" st="4"/>
                                            </p:txEl>
                                          </p:spTgt>
                                        </p:tgtEl>
                                        <p:attrNameLst>
                                          <p:attrName>style.visibility</p:attrName>
                                        </p:attrNameLst>
                                      </p:cBhvr>
                                      <p:to>
                                        <p:strVal val="visible"/>
                                      </p:to>
                                    </p:set>
                                    <p:animEffect filter="fade" transition="in">
                                      <p:cBhvr>
                                        <p:cTn dur="500"/>
                                        <p:tgtEl>
                                          <p:spTgt spid="497">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46"/>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Key Takeaways</a:t>
            </a:r>
            <a:endParaRPr/>
          </a:p>
        </p:txBody>
      </p:sp>
      <p:sp>
        <p:nvSpPr>
          <p:cNvPr id="503" name="Google Shape;503;p46"/>
          <p:cNvSpPr txBox="1"/>
          <p:nvPr>
            <p:ph idx="1" type="body"/>
          </p:nvPr>
        </p:nvSpPr>
        <p:spPr>
          <a:xfrm>
            <a:off x="311700" y="1468825"/>
            <a:ext cx="8520600" cy="3348600"/>
          </a:xfrm>
          <a:prstGeom prst="rect">
            <a:avLst/>
          </a:prstGeom>
          <a:noFill/>
          <a:ln>
            <a:noFill/>
          </a:ln>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Gained an appreciation of the need for data preparation, manipulation and augmentation and their decisive impact on the performance / final accuracy of our model</a:t>
            </a:r>
            <a:endParaRPr sz="1600"/>
          </a:p>
          <a:p>
            <a:pPr indent="-330200" lvl="0" marL="457200" rtl="0" algn="l">
              <a:lnSpc>
                <a:spcPct val="150000"/>
              </a:lnSpc>
              <a:spcBef>
                <a:spcPts val="2000"/>
              </a:spcBef>
              <a:spcAft>
                <a:spcPts val="2000"/>
              </a:spcAft>
              <a:buSzPts val="1600"/>
              <a:buChar char="●"/>
            </a:pPr>
            <a:r>
              <a:rPr lang="en" sz="1600"/>
              <a:t>Developed thought processes and data science skillsets to identify gaps in our model and tune hyperparameters to adjust and improve it</a:t>
            </a:r>
            <a:endParaRPr sz="1600"/>
          </a:p>
        </p:txBody>
      </p:sp>
      <p:sp>
        <p:nvSpPr>
          <p:cNvPr id="504" name="Google Shape;504;p4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0" st="0"/>
                                            </p:txEl>
                                          </p:spTgt>
                                        </p:tgtEl>
                                        <p:attrNameLst>
                                          <p:attrName>style.visibility</p:attrName>
                                        </p:attrNameLst>
                                      </p:cBhvr>
                                      <p:to>
                                        <p:strVal val="visible"/>
                                      </p:to>
                                    </p:set>
                                    <p:animEffect filter="fade" transition="in">
                                      <p:cBhvr>
                                        <p:cTn dur="500"/>
                                        <p:tgtEl>
                                          <p:spTgt spid="5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xEl>
                                              <p:pRg end="1" st="1"/>
                                            </p:txEl>
                                          </p:spTgt>
                                        </p:tgtEl>
                                        <p:attrNameLst>
                                          <p:attrName>style.visibility</p:attrName>
                                        </p:attrNameLst>
                                      </p:cBhvr>
                                      <p:to>
                                        <p:strVal val="visible"/>
                                      </p:to>
                                    </p:set>
                                    <p:animEffect filter="fade" transition="in">
                                      <p:cBhvr>
                                        <p:cTn dur="500"/>
                                        <p:tgtEl>
                                          <p:spTgt spid="50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47"/>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Key Takeaways</a:t>
            </a:r>
            <a:endParaRPr/>
          </a:p>
        </p:txBody>
      </p:sp>
      <p:sp>
        <p:nvSpPr>
          <p:cNvPr id="510" name="Google Shape;510;p47"/>
          <p:cNvSpPr txBox="1"/>
          <p:nvPr>
            <p:ph idx="1" type="body"/>
          </p:nvPr>
        </p:nvSpPr>
        <p:spPr>
          <a:xfrm>
            <a:off x="311700" y="1468825"/>
            <a:ext cx="8520600" cy="3348600"/>
          </a:xfrm>
          <a:prstGeom prst="rect">
            <a:avLst/>
          </a:prstGeom>
          <a:noFill/>
          <a:ln>
            <a:noFill/>
          </a:ln>
        </p:spPr>
        <p:txBody>
          <a:bodyPr anchorCtr="0" anchor="t" bIns="91425" lIns="91425" spcFirstLastPara="1" rIns="91425" wrap="square" tIns="91425">
            <a:normAutofit/>
          </a:bodyPr>
          <a:lstStyle/>
          <a:p>
            <a:pPr indent="-330200" lvl="0" marL="457200" rtl="0" algn="l">
              <a:lnSpc>
                <a:spcPct val="150000"/>
              </a:lnSpc>
              <a:spcBef>
                <a:spcPts val="0"/>
              </a:spcBef>
              <a:spcAft>
                <a:spcPts val="0"/>
              </a:spcAft>
              <a:buSzPts val="1600"/>
              <a:buChar char="●"/>
            </a:pPr>
            <a:r>
              <a:rPr lang="en" sz="1600"/>
              <a:t>Gained a </a:t>
            </a:r>
            <a:r>
              <a:rPr b="1" lang="en" sz="1600" u="sng"/>
              <a:t>deeper</a:t>
            </a:r>
            <a:r>
              <a:rPr lang="en" sz="1600"/>
              <a:t> understanding of </a:t>
            </a:r>
            <a:r>
              <a:rPr b="1" lang="en" sz="1600" u="sng"/>
              <a:t>deep</a:t>
            </a:r>
            <a:r>
              <a:rPr lang="en" sz="1600"/>
              <a:t> learning models through this EE8101 Exploring </a:t>
            </a:r>
            <a:r>
              <a:rPr b="1" lang="en" sz="1600" u="sng"/>
              <a:t>DEEP</a:t>
            </a:r>
            <a:r>
              <a:rPr lang="en" sz="1600"/>
              <a:t> in Innovation Course</a:t>
            </a:r>
            <a:endParaRPr sz="1600"/>
          </a:p>
          <a:p>
            <a:pPr indent="-330200" lvl="0" marL="457200" rtl="0" algn="l">
              <a:lnSpc>
                <a:spcPct val="150000"/>
              </a:lnSpc>
              <a:spcBef>
                <a:spcPts val="2000"/>
              </a:spcBef>
              <a:spcAft>
                <a:spcPts val="0"/>
              </a:spcAft>
              <a:buSzPts val="1600"/>
              <a:buChar char="●"/>
            </a:pPr>
            <a:r>
              <a:rPr lang="en" sz="1600"/>
              <a:t>Market Evaluation of our Product: </a:t>
            </a:r>
            <a:r>
              <a:rPr b="1" lang="en" sz="1600" u="sng"/>
              <a:t>USD 50 Million</a:t>
            </a:r>
            <a:endParaRPr b="1" sz="1600" u="sng"/>
          </a:p>
          <a:p>
            <a:pPr indent="-330200" lvl="0" marL="457200" rtl="0" algn="l">
              <a:lnSpc>
                <a:spcPct val="150000"/>
              </a:lnSpc>
              <a:spcBef>
                <a:spcPts val="2000"/>
              </a:spcBef>
              <a:spcAft>
                <a:spcPts val="2000"/>
              </a:spcAft>
              <a:buSzPts val="1600"/>
              <a:buChar char="●"/>
            </a:pPr>
            <a:r>
              <a:rPr lang="en" sz="1600"/>
              <a:t>Developed friendships~</a:t>
            </a:r>
            <a:endParaRPr sz="1600"/>
          </a:p>
        </p:txBody>
      </p:sp>
      <p:sp>
        <p:nvSpPr>
          <p:cNvPr id="511" name="Google Shape;511;p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512" name="Google Shape;512;p47"/>
          <p:cNvPicPr preferRelativeResize="0"/>
          <p:nvPr/>
        </p:nvPicPr>
        <p:blipFill rotWithShape="1">
          <a:blip r:embed="rId3">
            <a:alphaModFix/>
          </a:blip>
          <a:srcRect b="0" l="0" r="0" t="0"/>
          <a:stretch/>
        </p:blipFill>
        <p:spPr>
          <a:xfrm>
            <a:off x="6643450" y="142175"/>
            <a:ext cx="2348050" cy="1326650"/>
          </a:xfrm>
          <a:prstGeom prst="rect">
            <a:avLst/>
          </a:prstGeom>
          <a:noFill/>
          <a:ln>
            <a:noFill/>
          </a:ln>
        </p:spPr>
      </p:pic>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500" fill="hold"/>
                                        <p:tgtEl>
                                          <p:spTgt spid="512"/>
                                        </p:tgtEl>
                                        <p:attrNameLst>
                                          <p:attrName>r</p:attrName>
                                        </p:attrNameLst>
                                      </p:cBhvr>
                                    </p:animRot>
                                  </p:childTnLst>
                                </p:cTn>
                              </p:par>
                            </p:childTnLst>
                          </p:cTn>
                        </p:par>
                        <p:par>
                          <p:cTn fill="hold">
                            <p:stCondLst>
                              <p:cond delay="500"/>
                            </p:stCondLst>
                            <p:childTnLst>
                              <p:par>
                                <p:cTn fill="hold" nodeType="afterEffect" presetClass="entr" presetID="2" presetSubtype="8">
                                  <p:stCondLst>
                                    <p:cond delay="0"/>
                                  </p:stCondLst>
                                  <p:childTnLst>
                                    <p:set>
                                      <p:cBhvr>
                                        <p:cTn dur="1" fill="hold">
                                          <p:stCondLst>
                                            <p:cond delay="0"/>
                                          </p:stCondLst>
                                        </p:cTn>
                                        <p:tgtEl>
                                          <p:spTgt spid="510">
                                            <p:txEl>
                                              <p:pRg end="0" st="0"/>
                                            </p:txEl>
                                          </p:spTgt>
                                        </p:tgtEl>
                                        <p:attrNameLst>
                                          <p:attrName>style.visibility</p:attrName>
                                        </p:attrNameLst>
                                      </p:cBhvr>
                                      <p:to>
                                        <p:strVal val="visible"/>
                                      </p:to>
                                    </p:set>
                                    <p:anim calcmode="lin" valueType="num">
                                      <p:cBhvr additive="base">
                                        <p:cTn dur="1000"/>
                                        <p:tgtEl>
                                          <p:spTgt spid="510">
                                            <p:txEl>
                                              <p:pRg end="0" st="0"/>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1500"/>
                            </p:stCondLst>
                            <p:childTnLst>
                              <p:par>
                                <p:cTn fill="hold" nodeType="afterEffect" presetClass="entr" presetID="2" presetSubtype="8">
                                  <p:stCondLst>
                                    <p:cond delay="0"/>
                                  </p:stCondLst>
                                  <p:childTnLst>
                                    <p:set>
                                      <p:cBhvr>
                                        <p:cTn dur="1" fill="hold">
                                          <p:stCondLst>
                                            <p:cond delay="0"/>
                                          </p:stCondLst>
                                        </p:cTn>
                                        <p:tgtEl>
                                          <p:spTgt spid="510">
                                            <p:txEl>
                                              <p:pRg end="1" st="1"/>
                                            </p:txEl>
                                          </p:spTgt>
                                        </p:tgtEl>
                                        <p:attrNameLst>
                                          <p:attrName>style.visibility</p:attrName>
                                        </p:attrNameLst>
                                      </p:cBhvr>
                                      <p:to>
                                        <p:strVal val="visible"/>
                                      </p:to>
                                    </p:set>
                                    <p:anim calcmode="lin" valueType="num">
                                      <p:cBhvr additive="base">
                                        <p:cTn dur="1000"/>
                                        <p:tgtEl>
                                          <p:spTgt spid="510">
                                            <p:txEl>
                                              <p:pRg end="1" st="1"/>
                                            </p:txEl>
                                          </p:spTgt>
                                        </p:tgtEl>
                                        <p:attrNameLst>
                                          <p:attrName>ppt_x</p:attrName>
                                        </p:attrNameLst>
                                      </p:cBhvr>
                                      <p:tavLst>
                                        <p:tav fmla="" tm="0">
                                          <p:val>
                                            <p:strVal val="#ppt_x-1"/>
                                          </p:val>
                                        </p:tav>
                                        <p:tav fmla="" tm="100000">
                                          <p:val>
                                            <p:strVal val="#ppt_x"/>
                                          </p:val>
                                        </p:tav>
                                      </p:tavLst>
                                    </p:anim>
                                  </p:childTnLst>
                                </p:cTn>
                              </p:par>
                            </p:childTnLst>
                          </p:cTn>
                        </p:par>
                        <p:par>
                          <p:cTn fill="hold">
                            <p:stCondLst>
                              <p:cond delay="2500"/>
                            </p:stCondLst>
                            <p:childTnLst>
                              <p:par>
                                <p:cTn fill="hold" nodeType="afterEffect" presetClass="entr" presetID="2" presetSubtype="8">
                                  <p:stCondLst>
                                    <p:cond delay="0"/>
                                  </p:stCondLst>
                                  <p:childTnLst>
                                    <p:set>
                                      <p:cBhvr>
                                        <p:cTn dur="1" fill="hold">
                                          <p:stCondLst>
                                            <p:cond delay="0"/>
                                          </p:stCondLst>
                                        </p:cTn>
                                        <p:tgtEl>
                                          <p:spTgt spid="510">
                                            <p:txEl>
                                              <p:pRg end="2" st="2"/>
                                            </p:txEl>
                                          </p:spTgt>
                                        </p:tgtEl>
                                        <p:attrNameLst>
                                          <p:attrName>style.visibility</p:attrName>
                                        </p:attrNameLst>
                                      </p:cBhvr>
                                      <p:to>
                                        <p:strVal val="visible"/>
                                      </p:to>
                                    </p:set>
                                    <p:anim calcmode="lin" valueType="num">
                                      <p:cBhvr additive="base">
                                        <p:cTn dur="1000"/>
                                        <p:tgtEl>
                                          <p:spTgt spid="510">
                                            <p:txEl>
                                              <p:pRg end="2" st="2"/>
                                            </p:txEl>
                                          </p:spTgt>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2100"/>
              <a:buNone/>
            </a:pPr>
            <a:r>
              <a:rPr lang="en"/>
              <a:t>Thank you for your attention.</a:t>
            </a:r>
            <a:endParaRPr/>
          </a:p>
        </p:txBody>
      </p:sp>
      <p:pic>
        <p:nvPicPr>
          <p:cNvPr id="518" name="Google Shape;518;p48"/>
          <p:cNvPicPr preferRelativeResize="0"/>
          <p:nvPr/>
        </p:nvPicPr>
        <p:blipFill rotWithShape="1">
          <a:blip r:embed="rId3">
            <a:alphaModFix/>
          </a:blip>
          <a:srcRect b="0" l="0" r="0" t="0"/>
          <a:stretch/>
        </p:blipFill>
        <p:spPr>
          <a:xfrm>
            <a:off x="3639000" y="772325"/>
            <a:ext cx="5045400" cy="3784200"/>
          </a:xfrm>
          <a:prstGeom prst="snip2DiagRect">
            <a:avLst>
              <a:gd fmla="val 0" name="adj1"/>
              <a:gd fmla="val 16667" name="adj2"/>
            </a:avLst>
          </a:prstGeom>
          <a:noFill/>
          <a:ln cap="flat" cmpd="sng" w="76200">
            <a:solidFill>
              <a:schemeClr val="dk1"/>
            </a:solidFill>
            <a:prstDash val="solid"/>
            <a:round/>
            <a:headEnd len="sm" w="sm" type="none"/>
            <a:tailEnd len="sm" w="sm" type="none"/>
          </a:ln>
        </p:spPr>
      </p:pic>
      <p:sp>
        <p:nvSpPr>
          <p:cNvPr id="519" name="Google Shape;519;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mc:AlternateContent>
    <mc:Choice Requires="p14">
      <p:transition spd="slow" p14:dur="1000">
        <p:fade thruBlk="1"/>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9"/>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References</a:t>
            </a:r>
            <a:endParaRPr/>
          </a:p>
        </p:txBody>
      </p:sp>
      <p:sp>
        <p:nvSpPr>
          <p:cNvPr id="525" name="Google Shape;525;p49"/>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200"/>
              </a:spcBef>
              <a:spcAft>
                <a:spcPts val="0"/>
              </a:spcAft>
              <a:buSzPts val="1800"/>
              <a:buNone/>
            </a:pPr>
            <a:r>
              <a:rPr lang="en" sz="1200"/>
              <a:t>[1] World Health Organisation, “Deafness and hearing loss,” 1 March 2020. [Online]. Available: https://www.who.int/news-room/fact-sheets/detail/deafness-and-hearing-loss [Accessed 6 January 2021].</a:t>
            </a:r>
            <a:endParaRPr sz="1200"/>
          </a:p>
          <a:p>
            <a:pPr indent="0" lvl="0" marL="0" rtl="0" algn="l">
              <a:lnSpc>
                <a:spcPct val="150000"/>
              </a:lnSpc>
              <a:spcBef>
                <a:spcPts val="1200"/>
              </a:spcBef>
              <a:spcAft>
                <a:spcPts val="0"/>
              </a:spcAft>
              <a:buSzPts val="1800"/>
              <a:buNone/>
            </a:pPr>
            <a:r>
              <a:rPr lang="en" sz="1200"/>
              <a:t>[2] National Institute on Deafness and Other Communication Disorders, “What is American Sign Language (ASL) | NIDCD,” National Institute on Deafness and Other Communication Disorders, March 2019. [Online]. Available: https://www.nidcd.nih.gov/health/american-sign-language. [Accessed 9 January 2021].</a:t>
            </a:r>
            <a:endParaRPr sz="1200"/>
          </a:p>
          <a:p>
            <a:pPr indent="0" lvl="0" marL="0" rtl="0" algn="l">
              <a:lnSpc>
                <a:spcPct val="150000"/>
              </a:lnSpc>
              <a:spcBef>
                <a:spcPts val="1200"/>
              </a:spcBef>
              <a:spcAft>
                <a:spcPts val="0"/>
              </a:spcAft>
              <a:buSzPts val="1800"/>
              <a:buNone/>
            </a:pPr>
            <a:r>
              <a:rPr lang="en" sz="1200"/>
              <a:t>[3] J. E. Nash and A. Nash, Deafness in society, Massachusetts: Lexington Books, 1981.</a:t>
            </a:r>
            <a:endParaRPr sz="1200"/>
          </a:p>
          <a:p>
            <a:pPr indent="0" lvl="0" marL="0" rtl="0" algn="l">
              <a:lnSpc>
                <a:spcPct val="115000"/>
              </a:lnSpc>
              <a:spcBef>
                <a:spcPts val="1200"/>
              </a:spcBef>
              <a:spcAft>
                <a:spcPts val="1200"/>
              </a:spcAft>
              <a:buSzPts val="1800"/>
              <a:buNone/>
            </a:pPr>
            <a:r>
              <a:rPr lang="en" sz="1200"/>
              <a:t> </a:t>
            </a:r>
            <a:endParaRPr sz="1200"/>
          </a:p>
        </p:txBody>
      </p:sp>
      <p:sp>
        <p:nvSpPr>
          <p:cNvPr id="526" name="Google Shape;526;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96" name="Google Shape;96;p5"/>
          <p:cNvSpPr txBox="1"/>
          <p:nvPr/>
        </p:nvSpPr>
        <p:spPr>
          <a:xfrm>
            <a:off x="2463300" y="863250"/>
            <a:ext cx="4369800" cy="3417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ource Code Pro"/>
                <a:ea typeface="Source Code Pro"/>
                <a:cs typeface="Source Code Pro"/>
                <a:sym typeface="Source Code Pro"/>
              </a:rPr>
              <a:t>Distinct differences</a:t>
            </a:r>
            <a:r>
              <a:rPr b="0" i="0" lang="en" sz="1400" u="none" cap="none" strike="noStrike">
                <a:solidFill>
                  <a:srgbClr val="000000"/>
                </a:solidFill>
                <a:latin typeface="Source Code Pro"/>
                <a:ea typeface="Source Code Pro"/>
                <a:cs typeface="Source Code Pro"/>
                <a:sym typeface="Source Code Pro"/>
              </a:rPr>
              <a:t> in communication mediums</a:t>
            </a:r>
            <a:endParaRPr b="0"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rgbClr val="000000"/>
                </a:solidFill>
                <a:latin typeface="Source Code Pro"/>
                <a:ea typeface="Source Code Pro"/>
                <a:cs typeface="Source Code Pro"/>
                <a:sym typeface="Source Code Pro"/>
              </a:rPr>
              <a:t>Enabling effective interaction</a:t>
            </a:r>
            <a:r>
              <a:rPr b="0" i="0" lang="en" sz="1400" u="none" cap="none" strike="noStrike">
                <a:solidFill>
                  <a:srgbClr val="000000"/>
                </a:solidFill>
                <a:latin typeface="Source Code Pro"/>
                <a:ea typeface="Source Code Pro"/>
                <a:cs typeface="Source Code Pro"/>
                <a:sym typeface="Source Code Pro"/>
              </a:rPr>
              <a:t> presents a unique challenge</a:t>
            </a:r>
            <a:endParaRPr b="0"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a:ea typeface="Source Code Pro"/>
                <a:cs typeface="Source Code Pro"/>
                <a:sym typeface="Source Code Pro"/>
              </a:rPr>
              <a:t>Conversing </a:t>
            </a:r>
            <a:r>
              <a:rPr b="1" i="0" lang="en" sz="1400" u="none" cap="none" strike="noStrike">
                <a:solidFill>
                  <a:srgbClr val="000000"/>
                </a:solidFill>
                <a:latin typeface="Source Code Pro"/>
                <a:ea typeface="Source Code Pro"/>
                <a:cs typeface="Source Code Pro"/>
                <a:sym typeface="Source Code Pro"/>
              </a:rPr>
              <a:t>difficult without aid</a:t>
            </a:r>
            <a:r>
              <a:rPr b="0" i="0" lang="en" sz="1400" u="none" cap="none" strike="noStrike">
                <a:solidFill>
                  <a:srgbClr val="000000"/>
                </a:solidFill>
                <a:latin typeface="Source Code Pro"/>
                <a:ea typeface="Source Code Pro"/>
                <a:cs typeface="Source Code Pro"/>
                <a:sym typeface="Source Code Pro"/>
              </a:rPr>
              <a:t> of    an interpreter or technological accessibility</a:t>
            </a:r>
            <a:endParaRPr b="0"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Source Code Pro"/>
              <a:ea typeface="Source Code Pro"/>
              <a:cs typeface="Source Code Pro"/>
              <a:sym typeface="Source Code Pro"/>
            </a:endParaRPr>
          </a:p>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a:ea typeface="Source Code Pro"/>
                <a:cs typeface="Source Code Pro"/>
                <a:sym typeface="Source Code Pro"/>
              </a:rPr>
              <a:t>Lack of communication fosters </a:t>
            </a:r>
            <a:r>
              <a:rPr b="1" i="0" lang="en" sz="1400" u="none" cap="none" strike="noStrike">
                <a:solidFill>
                  <a:schemeClr val="dk1"/>
                </a:solidFill>
                <a:latin typeface="Source Code Pro"/>
                <a:ea typeface="Source Code Pro"/>
                <a:cs typeface="Source Code Pro"/>
                <a:sym typeface="Source Code Pro"/>
              </a:rPr>
              <a:t>misunderstanding</a:t>
            </a:r>
            <a:endParaRPr b="1" i="0" sz="1400" u="none" cap="none" strike="noStrike">
              <a:solidFill>
                <a:schemeClr val="dk1"/>
              </a:solidFill>
              <a:latin typeface="Source Code Pro"/>
              <a:ea typeface="Source Code Pro"/>
              <a:cs typeface="Source Code Pro"/>
              <a:sym typeface="Source Code Pro"/>
            </a:endParaRPr>
          </a:p>
        </p:txBody>
      </p:sp>
      <p:pic>
        <p:nvPicPr>
          <p:cNvPr id="97" name="Google Shape;97;p5"/>
          <p:cNvPicPr preferRelativeResize="0"/>
          <p:nvPr/>
        </p:nvPicPr>
        <p:blipFill rotWithShape="1">
          <a:blip r:embed="rId3">
            <a:alphaModFix/>
          </a:blip>
          <a:srcRect b="0" l="0" r="0" t="0"/>
          <a:stretch/>
        </p:blipFill>
        <p:spPr>
          <a:xfrm>
            <a:off x="243238" y="974713"/>
            <a:ext cx="2054124" cy="3200400"/>
          </a:xfrm>
          <a:prstGeom prst="rect">
            <a:avLst/>
          </a:prstGeom>
          <a:noFill/>
          <a:ln>
            <a:noFill/>
          </a:ln>
        </p:spPr>
      </p:pic>
      <p:pic>
        <p:nvPicPr>
          <p:cNvPr id="98" name="Google Shape;98;p5"/>
          <p:cNvPicPr preferRelativeResize="0"/>
          <p:nvPr/>
        </p:nvPicPr>
        <p:blipFill rotWithShape="1">
          <a:blip r:embed="rId4">
            <a:alphaModFix/>
          </a:blip>
          <a:srcRect b="0" l="0" r="0" t="0"/>
          <a:stretch/>
        </p:blipFill>
        <p:spPr>
          <a:xfrm flipH="1">
            <a:off x="7010450" y="974725"/>
            <a:ext cx="1851975" cy="3200400"/>
          </a:xfrm>
          <a:prstGeom prst="rect">
            <a:avLst/>
          </a:prstGeom>
          <a:noFill/>
          <a:ln>
            <a:noFill/>
          </a:ln>
        </p:spPr>
      </p:pic>
      <p:sp>
        <p:nvSpPr>
          <p:cNvPr id="99" name="Google Shape;99;p5"/>
          <p:cNvSpPr txBox="1"/>
          <p:nvPr/>
        </p:nvSpPr>
        <p:spPr>
          <a:xfrm>
            <a:off x="0" y="4743300"/>
            <a:ext cx="5487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en" sz="1400" u="none" cap="none" strike="noStrike">
                <a:solidFill>
                  <a:srgbClr val="000000"/>
                </a:solidFill>
                <a:latin typeface="Source Code Pro"/>
                <a:ea typeface="Source Code Pro"/>
                <a:cs typeface="Source Code Pro"/>
                <a:sym typeface="Source Code Pro"/>
              </a:rPr>
              <a:t>[3]</a:t>
            </a:r>
            <a:endParaRPr b="0" i="0" sz="1400" u="none" cap="none" strike="noStrike">
              <a:solidFill>
                <a:srgbClr val="000000"/>
              </a:solidFill>
              <a:latin typeface="Source Code Pro"/>
              <a:ea typeface="Source Code Pro"/>
              <a:cs typeface="Source Code Pro"/>
              <a:sym typeface="Source Code Pro"/>
            </a:endParaRPr>
          </a:p>
        </p:txBody>
      </p:sp>
    </p:spTree>
  </p:cSld>
  <p:clrMapOvr>
    <a:masterClrMapping/>
  </p:clrMapOvr>
  <p:transition spd="med">
    <p:fade/>
  </p:transition>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8"/>
                                        </p:tgtEl>
                                        <p:attrNameLst>
                                          <p:attrName>style.visibility</p:attrName>
                                        </p:attrNameLst>
                                      </p:cBhvr>
                                      <p:to>
                                        <p:strVal val="visible"/>
                                      </p:to>
                                    </p:set>
                                    <p:animEffect filter="fade" transition="in">
                                      <p:cBhvr>
                                        <p:cTn dur="1000"/>
                                        <p:tgtEl>
                                          <p:spTgt spid="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0" st="0"/>
                                            </p:txEl>
                                          </p:spTgt>
                                        </p:tgtEl>
                                        <p:attrNameLst>
                                          <p:attrName>style.visibility</p:attrName>
                                        </p:attrNameLst>
                                      </p:cBhvr>
                                      <p:to>
                                        <p:strVal val="visible"/>
                                      </p:to>
                                    </p:set>
                                    <p:animEffect filter="fade" transition="in">
                                      <p:cBhvr>
                                        <p:cTn dur="500"/>
                                        <p:tgtEl>
                                          <p:spTgt spid="9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1" st="1"/>
                                            </p:txEl>
                                          </p:spTgt>
                                        </p:tgtEl>
                                        <p:attrNameLst>
                                          <p:attrName>style.visibility</p:attrName>
                                        </p:attrNameLst>
                                      </p:cBhvr>
                                      <p:to>
                                        <p:strVal val="visible"/>
                                      </p:to>
                                    </p:set>
                                    <p:animEffect filter="fade" transition="in">
                                      <p:cBhvr>
                                        <p:cTn dur="500"/>
                                        <p:tgtEl>
                                          <p:spTgt spid="96">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2" st="2"/>
                                            </p:txEl>
                                          </p:spTgt>
                                        </p:tgtEl>
                                        <p:attrNameLst>
                                          <p:attrName>style.visibility</p:attrName>
                                        </p:attrNameLst>
                                      </p:cBhvr>
                                      <p:to>
                                        <p:strVal val="visible"/>
                                      </p:to>
                                    </p:set>
                                    <p:animEffect filter="fade" transition="in">
                                      <p:cBhvr>
                                        <p:cTn dur="500"/>
                                        <p:tgtEl>
                                          <p:spTgt spid="96">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3" st="3"/>
                                            </p:txEl>
                                          </p:spTgt>
                                        </p:tgtEl>
                                        <p:attrNameLst>
                                          <p:attrName>style.visibility</p:attrName>
                                        </p:attrNameLst>
                                      </p:cBhvr>
                                      <p:to>
                                        <p:strVal val="visible"/>
                                      </p:to>
                                    </p:set>
                                    <p:animEffect filter="fade" transition="in">
                                      <p:cBhvr>
                                        <p:cTn dur="500"/>
                                        <p:tgtEl>
                                          <p:spTgt spid="96">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4" st="4"/>
                                            </p:txEl>
                                          </p:spTgt>
                                        </p:tgtEl>
                                        <p:attrNameLst>
                                          <p:attrName>style.visibility</p:attrName>
                                        </p:attrNameLst>
                                      </p:cBhvr>
                                      <p:to>
                                        <p:strVal val="visible"/>
                                      </p:to>
                                    </p:set>
                                    <p:animEffect filter="fade" transition="in">
                                      <p:cBhvr>
                                        <p:cTn dur="500"/>
                                        <p:tgtEl>
                                          <p:spTgt spid="96">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5" st="5"/>
                                            </p:txEl>
                                          </p:spTgt>
                                        </p:tgtEl>
                                        <p:attrNameLst>
                                          <p:attrName>style.visibility</p:attrName>
                                        </p:attrNameLst>
                                      </p:cBhvr>
                                      <p:to>
                                        <p:strVal val="visible"/>
                                      </p:to>
                                    </p:set>
                                    <p:animEffect filter="fade" transition="in">
                                      <p:cBhvr>
                                        <p:cTn dur="500"/>
                                        <p:tgtEl>
                                          <p:spTgt spid="96">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6" st="6"/>
                                            </p:txEl>
                                          </p:spTgt>
                                        </p:tgtEl>
                                        <p:attrNameLst>
                                          <p:attrName>style.visibility</p:attrName>
                                        </p:attrNameLst>
                                      </p:cBhvr>
                                      <p:to>
                                        <p:strVal val="visible"/>
                                      </p:to>
                                    </p:set>
                                    <p:animEffect filter="fade" transition="in">
                                      <p:cBhvr>
                                        <p:cTn dur="500"/>
                                        <p:tgtEl>
                                          <p:spTgt spid="96">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7" st="7"/>
                                            </p:txEl>
                                          </p:spTgt>
                                        </p:tgtEl>
                                        <p:attrNameLst>
                                          <p:attrName>style.visibility</p:attrName>
                                        </p:attrNameLst>
                                      </p:cBhvr>
                                      <p:to>
                                        <p:strVal val="visible"/>
                                      </p:to>
                                    </p:set>
                                    <p:animEffect filter="fade" transition="in">
                                      <p:cBhvr>
                                        <p:cTn dur="500"/>
                                        <p:tgtEl>
                                          <p:spTgt spid="96">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8" st="8"/>
                                            </p:txEl>
                                          </p:spTgt>
                                        </p:tgtEl>
                                        <p:attrNameLst>
                                          <p:attrName>style.visibility</p:attrName>
                                        </p:attrNameLst>
                                      </p:cBhvr>
                                      <p:to>
                                        <p:strVal val="visible"/>
                                      </p:to>
                                    </p:set>
                                    <p:animEffect filter="fade" transition="in">
                                      <p:cBhvr>
                                        <p:cTn dur="500"/>
                                        <p:tgtEl>
                                          <p:spTgt spid="96">
                                            <p:txEl>
                                              <p:pRg end="8" st="8"/>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6">
                                            <p:txEl>
                                              <p:pRg end="9" st="9"/>
                                            </p:txEl>
                                          </p:spTgt>
                                        </p:tgtEl>
                                        <p:attrNameLst>
                                          <p:attrName>style.visibility</p:attrName>
                                        </p:attrNameLst>
                                      </p:cBhvr>
                                      <p:to>
                                        <p:strVal val="visible"/>
                                      </p:to>
                                    </p:set>
                                    <p:animEffect filter="fade" transition="in">
                                      <p:cBhvr>
                                        <p:cTn dur="500"/>
                                        <p:tgtEl>
                                          <p:spTgt spid="96">
                                            <p:txEl>
                                              <p:pRg end="9" st="9"/>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50"/>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References</a:t>
            </a:r>
            <a:endParaRPr/>
          </a:p>
        </p:txBody>
      </p:sp>
      <p:sp>
        <p:nvSpPr>
          <p:cNvPr id="532" name="Google Shape;532;p50"/>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200"/>
              </a:spcBef>
              <a:spcAft>
                <a:spcPts val="0"/>
              </a:spcAft>
              <a:buSzPts val="1800"/>
              <a:buNone/>
            </a:pPr>
            <a:r>
              <a:rPr lang="en" sz="1200"/>
              <a:t>[4] T. Sang, “Vietnam Sign Language Recognition using Hand MediaPipe framework and LSTM model,” Ho Chi Minh University of Technology, 9 March 2021. [Online]. Available: https://github.com/thanhsang298/Viet-Nam-Sign-Language-Recognition-using-Hand-MediaPipe-framework-and-LSTM-model. [Accessed 8 April 2021].</a:t>
            </a:r>
            <a:endParaRPr sz="1200"/>
          </a:p>
          <a:p>
            <a:pPr indent="0" lvl="0" marL="0" rtl="0" algn="l">
              <a:lnSpc>
                <a:spcPct val="150000"/>
              </a:lnSpc>
              <a:spcBef>
                <a:spcPts val="1200"/>
              </a:spcBef>
              <a:spcAft>
                <a:spcPts val="0"/>
              </a:spcAft>
              <a:buSzPts val="1800"/>
              <a:buNone/>
            </a:pPr>
            <a:r>
              <a:rPr lang="en" sz="1200"/>
              <a:t>[5] S. A. Mehdi and Y. N. Khan, “Sign language recognition using sensor gloves,” Proceedings of the 9th International Conference on Neural Information Processing, no. ICONIP'02, 2002.</a:t>
            </a:r>
            <a:endParaRPr sz="1200"/>
          </a:p>
          <a:p>
            <a:pPr indent="0" lvl="0" marL="0" rtl="0" algn="l">
              <a:lnSpc>
                <a:spcPct val="150000"/>
              </a:lnSpc>
              <a:spcBef>
                <a:spcPts val="1200"/>
              </a:spcBef>
              <a:spcAft>
                <a:spcPts val="1200"/>
              </a:spcAft>
              <a:buSzPts val="1800"/>
              <a:buNone/>
            </a:pPr>
            <a:r>
              <a:rPr lang="en" sz="1200"/>
              <a:t>[6] D. Li and H. Li, “Welcome to WLASL Homepage | WLASL,” GitHub, Inc., 20 Jan 2020. [Online]. Available: https://dxli94.github.io/WLASL/. [Accessed 9 January 2021].</a:t>
            </a:r>
            <a:endParaRPr sz="1200"/>
          </a:p>
        </p:txBody>
      </p:sp>
      <p:sp>
        <p:nvSpPr>
          <p:cNvPr id="533" name="Google Shape;533;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sp>
        <p:nvSpPr>
          <p:cNvPr id="538" name="Google Shape;538;p5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rmAutofit/>
          </a:bodyPr>
          <a:lstStyle/>
          <a:p>
            <a:pPr indent="0" lvl="0" marL="0" rtl="0" algn="l">
              <a:lnSpc>
                <a:spcPct val="100000"/>
              </a:lnSpc>
              <a:spcBef>
                <a:spcPts val="0"/>
              </a:spcBef>
              <a:spcAft>
                <a:spcPts val="0"/>
              </a:spcAft>
              <a:buSzPts val="3000"/>
              <a:buNone/>
            </a:pPr>
            <a:r>
              <a:rPr lang="en"/>
              <a:t>References</a:t>
            </a:r>
            <a:endParaRPr/>
          </a:p>
        </p:txBody>
      </p:sp>
      <p:sp>
        <p:nvSpPr>
          <p:cNvPr id="539" name="Google Shape;539;p5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rmAutofit/>
          </a:bodyPr>
          <a:lstStyle/>
          <a:p>
            <a:pPr indent="0" lvl="0" marL="0" rtl="0" algn="l">
              <a:lnSpc>
                <a:spcPct val="150000"/>
              </a:lnSpc>
              <a:spcBef>
                <a:spcPts val="1200"/>
              </a:spcBef>
              <a:spcAft>
                <a:spcPts val="1200"/>
              </a:spcAft>
              <a:buSzPts val="1800"/>
              <a:buNone/>
            </a:pPr>
            <a:r>
              <a:rPr lang="en" sz="1200"/>
              <a:t>[7] Google LLC, “Hands - mediapipe,” Google LLC, 2020. [Online]. Available: https://google.github.io/mediapipe/solutions/hands. [Accessed 9 January 2021].</a:t>
            </a:r>
            <a:endParaRPr sz="1200"/>
          </a:p>
        </p:txBody>
      </p:sp>
      <p:sp>
        <p:nvSpPr>
          <p:cNvPr id="540" name="Google Shape;540;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52"/>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Q&amp;A</a:t>
            </a:r>
            <a:endParaRPr/>
          </a:p>
        </p:txBody>
      </p:sp>
      <p:sp>
        <p:nvSpPr>
          <p:cNvPr id="546" name="Google Shape;546;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pic>
        <p:nvPicPr>
          <p:cNvPr id="105" name="Google Shape;105;p6"/>
          <p:cNvPicPr preferRelativeResize="0"/>
          <p:nvPr/>
        </p:nvPicPr>
        <p:blipFill rotWithShape="1">
          <a:blip r:embed="rId3">
            <a:alphaModFix/>
          </a:blip>
          <a:srcRect b="0" l="0" r="0" t="0"/>
          <a:stretch/>
        </p:blipFill>
        <p:spPr>
          <a:xfrm>
            <a:off x="1154225" y="1224525"/>
            <a:ext cx="2813850" cy="2813850"/>
          </a:xfrm>
          <a:prstGeom prst="rect">
            <a:avLst/>
          </a:prstGeom>
          <a:noFill/>
          <a:ln>
            <a:noFill/>
          </a:ln>
        </p:spPr>
      </p:pic>
      <p:sp>
        <p:nvSpPr>
          <p:cNvPr id="106" name="Google Shape;106;p6"/>
          <p:cNvSpPr/>
          <p:nvPr/>
        </p:nvSpPr>
        <p:spPr>
          <a:xfrm>
            <a:off x="1193025" y="3534600"/>
            <a:ext cx="1318800" cy="755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7" name="Google Shape;107;p6"/>
          <p:cNvPicPr preferRelativeResize="0"/>
          <p:nvPr/>
        </p:nvPicPr>
        <p:blipFill rotWithShape="1">
          <a:blip r:embed="rId4">
            <a:alphaModFix/>
          </a:blip>
          <a:srcRect b="40057" l="29464" r="28033" t="19168"/>
          <a:stretch/>
        </p:blipFill>
        <p:spPr>
          <a:xfrm>
            <a:off x="5662010" y="1224534"/>
            <a:ext cx="2391980" cy="2542032"/>
          </a:xfrm>
          <a:prstGeom prst="rect">
            <a:avLst/>
          </a:prstGeom>
          <a:noFill/>
          <a:ln>
            <a:noFill/>
          </a:ln>
        </p:spPr>
      </p:pic>
    </p:spTree>
  </p:cSld>
  <p:clrMapOvr>
    <a:masterClrMapping/>
  </p:clrMapOvr>
  <mc:AlternateContent>
    <mc:Choice Requires="p14">
      <p:transition spd="slow" p14:dur="1000">
        <p:push/>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05"/>
                                        </p:tgtEl>
                                        <p:attrNameLst>
                                          <p:attrName>style.visibility</p:attrName>
                                        </p:attrNameLst>
                                      </p:cBhvr>
                                      <p:to>
                                        <p:strVal val="visible"/>
                                      </p:to>
                                    </p:set>
                                    <p:anim calcmode="lin" valueType="num">
                                      <p:cBhvr additive="base">
                                        <p:cTn dur="700"/>
                                        <p:tgtEl>
                                          <p:spTgt spid="105"/>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0"/>
                                  </p:stCondLst>
                                  <p:childTnLst>
                                    <p:set>
                                      <p:cBhvr>
                                        <p:cTn dur="1" fill="hold">
                                          <p:stCondLst>
                                            <p:cond delay="0"/>
                                          </p:stCondLst>
                                        </p:cTn>
                                        <p:tgtEl>
                                          <p:spTgt spid="106"/>
                                        </p:tgtEl>
                                        <p:attrNameLst>
                                          <p:attrName>style.visibility</p:attrName>
                                        </p:attrNameLst>
                                      </p:cBhvr>
                                      <p:to>
                                        <p:strVal val="visible"/>
                                      </p:to>
                                    </p:set>
                                    <p:anim calcmode="lin" valueType="num">
                                      <p:cBhvr additive="base">
                                        <p:cTn dur="700"/>
                                        <p:tgtEl>
                                          <p:spTgt spid="10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07"/>
                                        </p:tgtEl>
                                        <p:attrNameLst>
                                          <p:attrName>style.visibility</p:attrName>
                                        </p:attrNameLst>
                                      </p:cBhvr>
                                      <p:to>
                                        <p:strVal val="visible"/>
                                      </p:to>
                                    </p:set>
                                    <p:anim calcmode="lin" valueType="num">
                                      <p:cBhvr additive="base">
                                        <p:cTn dur="700"/>
                                        <p:tgtEl>
                                          <p:spTgt spid="107"/>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500"/>
                                        <p:tgtEl>
                                          <p:spTgt spid="105"/>
                                        </p:tgtEl>
                                      </p:cBhvr>
                                    </p:animEffect>
                                    <p:set>
                                      <p:cBhvr>
                                        <p:cTn dur="1" fill="hold">
                                          <p:stCondLst>
                                            <p:cond delay="500"/>
                                          </p:stCondLst>
                                        </p:cTn>
                                        <p:tgtEl>
                                          <p:spTgt spid="105"/>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500"/>
                                        <p:tgtEl>
                                          <p:spTgt spid="107"/>
                                        </p:tgtEl>
                                      </p:cBhvr>
                                    </p:animEffect>
                                    <p:set>
                                      <p:cBhvr>
                                        <p:cTn dur="1" fill="hold">
                                          <p:stCondLst>
                                            <p:cond delay="500"/>
                                          </p:stCondLst>
                                        </p:cTn>
                                        <p:tgtEl>
                                          <p:spTgt spid="107"/>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13" name="Google Shape;113;p7"/>
          <p:cNvSpPr txBox="1"/>
          <p:nvPr>
            <p:ph type="title"/>
          </p:nvPr>
        </p:nvSpPr>
        <p:spPr>
          <a:xfrm>
            <a:off x="265500" y="1078750"/>
            <a:ext cx="4045200" cy="17892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4600"/>
              <a:buNone/>
            </a:pPr>
            <a:r>
              <a:rPr lang="en"/>
              <a:t>Objectives</a:t>
            </a:r>
            <a:endParaRPr/>
          </a:p>
        </p:txBody>
      </p:sp>
      <p:sp>
        <p:nvSpPr>
          <p:cNvPr id="114" name="Google Shape;114;p7"/>
          <p:cNvSpPr txBox="1"/>
          <p:nvPr>
            <p:ph idx="1" type="subTitle"/>
          </p:nvPr>
        </p:nvSpPr>
        <p:spPr>
          <a:xfrm>
            <a:off x="265500" y="2921401"/>
            <a:ext cx="4045200" cy="1345500"/>
          </a:xfrm>
          <a:prstGeom prst="rect">
            <a:avLst/>
          </a:prstGeom>
          <a:noFill/>
          <a:ln>
            <a:noFill/>
          </a:ln>
        </p:spPr>
        <p:txBody>
          <a:bodyPr anchorCtr="0" anchor="ctr" bIns="91425" lIns="91425" spcFirstLastPara="1" rIns="91425" wrap="square" tIns="91425">
            <a:normAutofit/>
          </a:bodyPr>
          <a:lstStyle/>
          <a:p>
            <a:pPr indent="0" lvl="0" marL="0" rtl="0" algn="l">
              <a:lnSpc>
                <a:spcPct val="100000"/>
              </a:lnSpc>
              <a:spcBef>
                <a:spcPts val="0"/>
              </a:spcBef>
              <a:spcAft>
                <a:spcPts val="0"/>
              </a:spcAft>
              <a:buSzPts val="1900"/>
              <a:buNone/>
            </a:pPr>
            <a:r>
              <a:rPr lang="en" sz="1600"/>
              <a:t>To </a:t>
            </a:r>
            <a:r>
              <a:rPr b="1" lang="en" sz="1600"/>
              <a:t>improve ease of communication</a:t>
            </a:r>
            <a:r>
              <a:rPr lang="en" sz="1600"/>
              <a:t> between American Sign Language (ASL) users and non-ASL users.</a:t>
            </a:r>
            <a:endParaRPr sz="1600"/>
          </a:p>
        </p:txBody>
      </p:sp>
      <p:sp>
        <p:nvSpPr>
          <p:cNvPr id="115" name="Google Shape;115;p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p>
            <a:pPr indent="-317500" lvl="0" marL="457200" rtl="0" algn="l">
              <a:lnSpc>
                <a:spcPct val="150000"/>
              </a:lnSpc>
              <a:spcBef>
                <a:spcPts val="0"/>
              </a:spcBef>
              <a:spcAft>
                <a:spcPts val="0"/>
              </a:spcAft>
              <a:buSzPts val="1400"/>
              <a:buChar char="●"/>
            </a:pPr>
            <a:r>
              <a:rPr lang="en" sz="1400"/>
              <a:t>Develop an </a:t>
            </a:r>
            <a:r>
              <a:rPr b="1" lang="en" sz="1400"/>
              <a:t>interpreter</a:t>
            </a:r>
            <a:r>
              <a:rPr lang="en" sz="1400"/>
              <a:t>, utilising deep learning models, capable of </a:t>
            </a:r>
            <a:r>
              <a:rPr b="1" lang="en" sz="1400"/>
              <a:t>interpreting ASL</a:t>
            </a:r>
            <a:r>
              <a:rPr lang="en" sz="1400"/>
              <a:t> in video format and </a:t>
            </a:r>
            <a:r>
              <a:rPr b="1" lang="en" sz="1400"/>
              <a:t>output interpretations in near real-time</a:t>
            </a:r>
            <a:endParaRPr b="1" sz="1400"/>
          </a:p>
          <a:p>
            <a:pPr indent="-317500" lvl="0" marL="457200" rtl="0" algn="l">
              <a:lnSpc>
                <a:spcPct val="150000"/>
              </a:lnSpc>
              <a:spcBef>
                <a:spcPts val="3000"/>
              </a:spcBef>
              <a:spcAft>
                <a:spcPts val="3000"/>
              </a:spcAft>
              <a:buSzPts val="1400"/>
              <a:buChar char="●"/>
            </a:pPr>
            <a:r>
              <a:rPr lang="en" sz="1400"/>
              <a:t>Provide groundwork which future parties can build upon</a:t>
            </a:r>
            <a:endParaRPr sz="1400"/>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14"/>
                                        </p:tgtEl>
                                        <p:attrNameLst>
                                          <p:attrName>style.visibility</p:attrName>
                                        </p:attrNameLst>
                                      </p:cBhvr>
                                      <p:to>
                                        <p:strVal val="visible"/>
                                      </p:to>
                                    </p:set>
                                    <p:anim calcmode="lin" valueType="num">
                                      <p:cBhvr additive="base">
                                        <p:cTn dur="700"/>
                                        <p:tgtEl>
                                          <p:spTgt spid="114"/>
                                        </p:tgtEl>
                                        <p:attrNameLst>
                                          <p:attrName>ppt_w</p:attrName>
                                        </p:attrNameLst>
                                      </p:cBhvr>
                                      <p:tavLst>
                                        <p:tav fmla="" tm="0">
                                          <p:val>
                                            <p:strVal val="0"/>
                                          </p:val>
                                        </p:tav>
                                        <p:tav fmla="" tm="100000">
                                          <p:val>
                                            <p:strVal val="#ppt_w"/>
                                          </p:val>
                                        </p:tav>
                                      </p:tavLst>
                                    </p:anim>
                                    <p:anim calcmode="lin" valueType="num">
                                      <p:cBhvr additive="base">
                                        <p:cTn dur="700"/>
                                        <p:tgtEl>
                                          <p:spTgt spid="114"/>
                                        </p:tgtEl>
                                        <p:attrNameLst>
                                          <p:attrName>ppt_h</p:attrName>
                                        </p:attrNameLst>
                                      </p:cBhvr>
                                      <p:tavLst>
                                        <p:tav fmla="" tm="0">
                                          <p:val>
                                            <p:strVal val="0"/>
                                          </p:val>
                                        </p:tav>
                                        <p:tav fmla="" tm="100000">
                                          <p:val>
                                            <p:strVal val="#ppt_h"/>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0" st="0"/>
                                            </p:txEl>
                                          </p:spTgt>
                                        </p:tgtEl>
                                        <p:attrNameLst>
                                          <p:attrName>style.visibility</p:attrName>
                                        </p:attrNameLst>
                                      </p:cBhvr>
                                      <p:to>
                                        <p:strVal val="visible"/>
                                      </p:to>
                                    </p:set>
                                    <p:animEffect filter="fade" transition="in">
                                      <p:cBhvr>
                                        <p:cTn dur="500"/>
                                        <p:tgtEl>
                                          <p:spTgt spid="11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15">
                                            <p:txEl>
                                              <p:pRg end="1" st="1"/>
                                            </p:txEl>
                                          </p:spTgt>
                                        </p:tgtEl>
                                        <p:attrNameLst>
                                          <p:attrName>style.visibility</p:attrName>
                                        </p:attrNameLst>
                                      </p:cBhvr>
                                      <p:to>
                                        <p:strVal val="visible"/>
                                      </p:to>
                                    </p:set>
                                    <p:animEffect filter="fade" transition="in">
                                      <p:cBhvr>
                                        <p:cTn dur="500"/>
                                        <p:tgtEl>
                                          <p:spTgt spid="115">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1" name="Google Shape;121;p8"/>
          <p:cNvSpPr txBox="1"/>
          <p:nvPr>
            <p:ph type="title"/>
          </p:nvPr>
        </p:nvSpPr>
        <p:spPr>
          <a:xfrm>
            <a:off x="430800" y="1889700"/>
            <a:ext cx="8282400" cy="1516500"/>
          </a:xfrm>
          <a:prstGeom prst="rect">
            <a:avLst/>
          </a:prstGeom>
          <a:noFill/>
          <a:ln>
            <a:noFill/>
          </a:ln>
        </p:spPr>
        <p:txBody>
          <a:bodyPr anchorCtr="0" anchor="ctr" bIns="91425" lIns="91425" spcFirstLastPara="1" rIns="91425" wrap="square" tIns="91425">
            <a:normAutofit/>
          </a:bodyPr>
          <a:lstStyle/>
          <a:p>
            <a:pPr indent="0" lvl="0" marL="0" rtl="0" algn="ctr">
              <a:lnSpc>
                <a:spcPct val="100000"/>
              </a:lnSpc>
              <a:spcBef>
                <a:spcPts val="0"/>
              </a:spcBef>
              <a:spcAft>
                <a:spcPts val="0"/>
              </a:spcAft>
              <a:buSzPts val="3600"/>
              <a:buNone/>
            </a:pPr>
            <a:r>
              <a:rPr lang="en"/>
              <a:t>Product Showcase</a:t>
            </a:r>
            <a:endParaRPr/>
          </a:p>
        </p:txBody>
      </p:sp>
    </p:spTree>
  </p:cSld>
  <p:clrMapOvr>
    <a:masterClrMapping/>
  </p:clrMapOvr>
  <mc:AlternateContent>
    <mc:Choice Requires="p14">
      <p:transition spd="slow" p14:dur="1000">
        <p:push dir="r"/>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pic>
        <p:nvPicPr>
          <p:cNvPr id="126" name="Google Shape;126;p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7" name="Google Shape;127;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p>
            <a:pPr indent="0" lvl="0" marL="0" rtl="0" algn="r">
              <a:lnSpc>
                <a:spcPct val="100000"/>
              </a:lnSpc>
              <a:spcBef>
                <a:spcPts val="0"/>
              </a:spcBef>
              <a:spcAft>
                <a:spcPts val="0"/>
              </a:spcAft>
              <a:buSzPts val="1000"/>
              <a:buNone/>
            </a:pPr>
            <a:fld id="{00000000-1234-1234-1234-123412341234}" type="slidenum">
              <a:rPr lang="en"/>
              <a:t>‹#›</a:t>
            </a:fld>
            <a:endParaRPr/>
          </a:p>
        </p:txBody>
      </p:sp>
      <p:sp>
        <p:nvSpPr>
          <p:cNvPr id="128" name="Google Shape;128;p9"/>
          <p:cNvSpPr/>
          <p:nvPr/>
        </p:nvSpPr>
        <p:spPr>
          <a:xfrm>
            <a:off x="0" y="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9"/>
          <p:cNvSpPr/>
          <p:nvPr/>
        </p:nvSpPr>
        <p:spPr>
          <a:xfrm>
            <a:off x="0" y="5020200"/>
            <a:ext cx="9144000" cy="1233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1000">
        <p:fad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0838F"/>
      </a:accent5>
      <a:accent6>
        <a:srgbClr val="F8E71C"/>
      </a:accent6>
      <a:hlink>
        <a:srgbClr val="00838F"/>
      </a:hlink>
      <a:folHlink>
        <a:srgbClr val="00838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